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2" r:id="rId4"/>
    <p:sldId id="258" r:id="rId5"/>
    <p:sldId id="259" r:id="rId6"/>
    <p:sldId id="260" r:id="rId7"/>
    <p:sldId id="265" r:id="rId8"/>
    <p:sldId id="264" r:id="rId9"/>
    <p:sldId id="263" r:id="rId10"/>
    <p:sldId id="266" r:id="rId11"/>
    <p:sldId id="267" r:id="rId12"/>
    <p:sldId id="283" r:id="rId13"/>
    <p:sldId id="284" r:id="rId14"/>
    <p:sldId id="268" r:id="rId15"/>
    <p:sldId id="269" r:id="rId16"/>
    <p:sldId id="270" r:id="rId17"/>
    <p:sldId id="273" r:id="rId18"/>
    <p:sldId id="271" r:id="rId19"/>
    <p:sldId id="272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16F14C-BB20-4198-9756-77B76D02D6C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66701A-0EFF-462E-96DC-C22CE7764C0F}">
      <dgm:prSet/>
      <dgm:spPr/>
      <dgm:t>
        <a:bodyPr/>
        <a:lstStyle/>
        <a:p>
          <a:pPr>
            <a:lnSpc>
              <a:spcPct val="100000"/>
            </a:lnSpc>
          </a:pPr>
          <a:r>
            <a:rPr lang="es-MX"/>
            <a:t>Una API es un sistema que permite que dos programas se comuniquen entre sí</a:t>
          </a:r>
          <a:r>
            <a:rPr lang="es-MX" b="1"/>
            <a:t> (Application Programming Interface</a:t>
          </a:r>
          <a:r>
            <a:rPr lang="es-MX"/>
            <a:t>). Cuando haces una solicitud a una API, usualmente recibes una </a:t>
          </a:r>
          <a:r>
            <a:rPr lang="es-MX" b="1"/>
            <a:t>respuesta en formato JSON</a:t>
          </a:r>
          <a:r>
            <a:rPr lang="es-MX"/>
            <a:t> con información estructurada.</a:t>
          </a:r>
          <a:endParaRPr lang="en-US"/>
        </a:p>
      </dgm:t>
    </dgm:pt>
    <dgm:pt modelId="{121E9380-3855-4F40-A202-86D5DA8CCB07}" type="parTrans" cxnId="{B56D845B-8CD0-4091-9AC3-E64BFB751D8D}">
      <dgm:prSet/>
      <dgm:spPr/>
      <dgm:t>
        <a:bodyPr/>
        <a:lstStyle/>
        <a:p>
          <a:endParaRPr lang="en-US"/>
        </a:p>
      </dgm:t>
    </dgm:pt>
    <dgm:pt modelId="{D6A93B41-972D-4D1B-9AD1-B5391BA03835}" type="sibTrans" cxnId="{B56D845B-8CD0-4091-9AC3-E64BFB751D8D}">
      <dgm:prSet/>
      <dgm:spPr/>
      <dgm:t>
        <a:bodyPr/>
        <a:lstStyle/>
        <a:p>
          <a:endParaRPr lang="en-US"/>
        </a:p>
      </dgm:t>
    </dgm:pt>
    <dgm:pt modelId="{9DA0485C-BB16-41BB-947B-279027EC8282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dirty="0"/>
            <a:t>Una forma de hacer </a:t>
          </a:r>
          <a:r>
            <a:rPr lang="es-MX" dirty="0" err="1"/>
            <a:t>webscraping</a:t>
          </a:r>
          <a:r>
            <a:rPr lang="es-MX" dirty="0"/>
            <a:t> con Google News es con una clave API. Para esto puedes utilizar servicios como </a:t>
          </a:r>
          <a:r>
            <a:rPr lang="es-MX" dirty="0" err="1"/>
            <a:t>HasData</a:t>
          </a:r>
          <a:r>
            <a:rPr lang="es-MX" dirty="0"/>
            <a:t>. Esta es una API de extracción de datos web basada en la nube que simplifica las tareas de extracción de estos. </a:t>
          </a:r>
          <a:endParaRPr lang="en-US" dirty="0"/>
        </a:p>
      </dgm:t>
    </dgm:pt>
    <dgm:pt modelId="{9E9824E1-3DBF-4509-AE5B-8FCFF178D20F}" type="parTrans" cxnId="{33D7EE57-3FF9-4FFE-8DEB-AFB2242B5767}">
      <dgm:prSet/>
      <dgm:spPr/>
      <dgm:t>
        <a:bodyPr/>
        <a:lstStyle/>
        <a:p>
          <a:endParaRPr lang="en-US"/>
        </a:p>
      </dgm:t>
    </dgm:pt>
    <dgm:pt modelId="{CEC7D16E-2A37-4F5E-A724-AE936BB100A6}" type="sibTrans" cxnId="{33D7EE57-3FF9-4FFE-8DEB-AFB2242B5767}">
      <dgm:prSet/>
      <dgm:spPr/>
      <dgm:t>
        <a:bodyPr/>
        <a:lstStyle/>
        <a:p>
          <a:endParaRPr lang="en-US"/>
        </a:p>
      </dgm:t>
    </dgm:pt>
    <dgm:pt modelId="{8B1A278F-51C8-4F57-B5DB-1A2BBE807F51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dirty="0"/>
            <a:t>La API de Web </a:t>
          </a:r>
          <a:r>
            <a:rPr lang="es-MX" dirty="0" err="1"/>
            <a:t>Scraping</a:t>
          </a:r>
          <a:r>
            <a:rPr lang="es-MX" dirty="0"/>
            <a:t> te permite extraer contenido de páginas web sin la molestia de gestionar </a:t>
          </a:r>
          <a:r>
            <a:rPr lang="es-MX" dirty="0" err="1"/>
            <a:t>proxies</a:t>
          </a:r>
          <a:r>
            <a:rPr lang="es-MX" dirty="0"/>
            <a:t>, navegadores sin interfaz gráfica (</a:t>
          </a:r>
          <a:r>
            <a:rPr lang="es-MX" dirty="0" err="1"/>
            <a:t>headless</a:t>
          </a:r>
          <a:r>
            <a:rPr lang="es-MX" dirty="0"/>
            <a:t>) y captchas. Simplemente envía la URL y recibe como respuesta el HTML.</a:t>
          </a:r>
          <a:endParaRPr lang="en-US" dirty="0"/>
        </a:p>
      </dgm:t>
    </dgm:pt>
    <dgm:pt modelId="{DD1E07E9-B16F-42E2-8A06-248F83414556}" type="parTrans" cxnId="{285FE6C5-F18C-434A-8D83-59691A3C54AF}">
      <dgm:prSet/>
      <dgm:spPr/>
      <dgm:t>
        <a:bodyPr/>
        <a:lstStyle/>
        <a:p>
          <a:endParaRPr lang="en-US"/>
        </a:p>
      </dgm:t>
    </dgm:pt>
    <dgm:pt modelId="{C6712559-AD67-49EF-9E7B-AC125E5C2E03}" type="sibTrans" cxnId="{285FE6C5-F18C-434A-8D83-59691A3C54AF}">
      <dgm:prSet/>
      <dgm:spPr/>
      <dgm:t>
        <a:bodyPr/>
        <a:lstStyle/>
        <a:p>
          <a:endParaRPr lang="en-US"/>
        </a:p>
      </dgm:t>
    </dgm:pt>
    <dgm:pt modelId="{03C241BA-6909-4EF7-9445-35A2E2BFC41F}" type="pres">
      <dgm:prSet presAssocID="{3116F14C-BB20-4198-9756-77B76D02D6CC}" presName="root" presStyleCnt="0">
        <dgm:presLayoutVars>
          <dgm:dir/>
          <dgm:resizeHandles val="exact"/>
        </dgm:presLayoutVars>
      </dgm:prSet>
      <dgm:spPr/>
    </dgm:pt>
    <dgm:pt modelId="{D8D66D72-8F09-43DF-BED9-4915B5B91302}" type="pres">
      <dgm:prSet presAssocID="{2D66701A-0EFF-462E-96DC-C22CE7764C0F}" presName="compNode" presStyleCnt="0"/>
      <dgm:spPr/>
    </dgm:pt>
    <dgm:pt modelId="{1EBECC53-0647-47DF-ABDD-A3EA2EF4D711}" type="pres">
      <dgm:prSet presAssocID="{2D66701A-0EFF-462E-96DC-C22CE7764C0F}" presName="bgRect" presStyleLbl="bgShp" presStyleIdx="0" presStyleCnt="3"/>
      <dgm:spPr/>
    </dgm:pt>
    <dgm:pt modelId="{13944B54-B5BC-470C-AA8D-56366329C8D2}" type="pres">
      <dgm:prSet presAssocID="{2D66701A-0EFF-462E-96DC-C22CE7764C0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ador"/>
        </a:ext>
      </dgm:extLst>
    </dgm:pt>
    <dgm:pt modelId="{613B83C5-9EAE-4699-8CBB-DE96750FB741}" type="pres">
      <dgm:prSet presAssocID="{2D66701A-0EFF-462E-96DC-C22CE7764C0F}" presName="spaceRect" presStyleCnt="0"/>
      <dgm:spPr/>
    </dgm:pt>
    <dgm:pt modelId="{0E672914-950C-4DDD-BA8E-75993C44F810}" type="pres">
      <dgm:prSet presAssocID="{2D66701A-0EFF-462E-96DC-C22CE7764C0F}" presName="parTx" presStyleLbl="revTx" presStyleIdx="0" presStyleCnt="3">
        <dgm:presLayoutVars>
          <dgm:chMax val="0"/>
          <dgm:chPref val="0"/>
        </dgm:presLayoutVars>
      </dgm:prSet>
      <dgm:spPr/>
    </dgm:pt>
    <dgm:pt modelId="{696EB18E-A7BA-432A-9D10-8017F87A12B2}" type="pres">
      <dgm:prSet presAssocID="{D6A93B41-972D-4D1B-9AD1-B5391BA03835}" presName="sibTrans" presStyleCnt="0"/>
      <dgm:spPr/>
    </dgm:pt>
    <dgm:pt modelId="{7A205A7F-433B-4190-8F83-EB0B0D82659D}" type="pres">
      <dgm:prSet presAssocID="{9DA0485C-BB16-41BB-947B-279027EC8282}" presName="compNode" presStyleCnt="0"/>
      <dgm:spPr/>
    </dgm:pt>
    <dgm:pt modelId="{ED3A3524-5CF6-47B9-860A-D0BCDDE00C70}" type="pres">
      <dgm:prSet presAssocID="{9DA0485C-BB16-41BB-947B-279027EC8282}" presName="bgRect" presStyleLbl="bgShp" presStyleIdx="1" presStyleCnt="3"/>
      <dgm:spPr/>
    </dgm:pt>
    <dgm:pt modelId="{C8AD467C-1F08-4737-AB8B-7512DAE2E6BF}" type="pres">
      <dgm:prSet presAssocID="{9DA0485C-BB16-41BB-947B-279027EC828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0D4A15C1-F882-424C-A034-AB2E8CC456F9}" type="pres">
      <dgm:prSet presAssocID="{9DA0485C-BB16-41BB-947B-279027EC8282}" presName="spaceRect" presStyleCnt="0"/>
      <dgm:spPr/>
    </dgm:pt>
    <dgm:pt modelId="{B16560C3-1614-4E4E-9871-860E3BF4939B}" type="pres">
      <dgm:prSet presAssocID="{9DA0485C-BB16-41BB-947B-279027EC8282}" presName="parTx" presStyleLbl="revTx" presStyleIdx="1" presStyleCnt="3">
        <dgm:presLayoutVars>
          <dgm:chMax val="0"/>
          <dgm:chPref val="0"/>
        </dgm:presLayoutVars>
      </dgm:prSet>
      <dgm:spPr/>
    </dgm:pt>
    <dgm:pt modelId="{671FE5D8-2CE8-4384-BAC6-CBF3EF9200E7}" type="pres">
      <dgm:prSet presAssocID="{CEC7D16E-2A37-4F5E-A724-AE936BB100A6}" presName="sibTrans" presStyleCnt="0"/>
      <dgm:spPr/>
    </dgm:pt>
    <dgm:pt modelId="{0986FBA4-B55D-4DA7-9FAF-AC82AF508891}" type="pres">
      <dgm:prSet presAssocID="{8B1A278F-51C8-4F57-B5DB-1A2BBE807F51}" presName="compNode" presStyleCnt="0"/>
      <dgm:spPr/>
    </dgm:pt>
    <dgm:pt modelId="{304A3FBD-298F-4D88-834E-6831B1068C16}" type="pres">
      <dgm:prSet presAssocID="{8B1A278F-51C8-4F57-B5DB-1A2BBE807F51}" presName="bgRect" presStyleLbl="bgShp" presStyleIdx="2" presStyleCnt="3"/>
      <dgm:spPr/>
    </dgm:pt>
    <dgm:pt modelId="{CB167F62-B93A-47EF-AA13-57676C2C306C}" type="pres">
      <dgm:prSet presAssocID="{8B1A278F-51C8-4F57-B5DB-1A2BBE807F5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32E8A76-B0F2-4AA1-8F42-BE52EF59D14D}" type="pres">
      <dgm:prSet presAssocID="{8B1A278F-51C8-4F57-B5DB-1A2BBE807F51}" presName="spaceRect" presStyleCnt="0"/>
      <dgm:spPr/>
    </dgm:pt>
    <dgm:pt modelId="{7E3CEF8B-38AF-4B73-87F9-A4D05D353518}" type="pres">
      <dgm:prSet presAssocID="{8B1A278F-51C8-4F57-B5DB-1A2BBE807F5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045431-A512-416F-908E-15C027079096}" type="presOf" srcId="{3116F14C-BB20-4198-9756-77B76D02D6CC}" destId="{03C241BA-6909-4EF7-9445-35A2E2BFC41F}" srcOrd="0" destOrd="0" presId="urn:microsoft.com/office/officeart/2018/2/layout/IconVerticalSolidList"/>
    <dgm:cxn modelId="{B56D845B-8CD0-4091-9AC3-E64BFB751D8D}" srcId="{3116F14C-BB20-4198-9756-77B76D02D6CC}" destId="{2D66701A-0EFF-462E-96DC-C22CE7764C0F}" srcOrd="0" destOrd="0" parTransId="{121E9380-3855-4F40-A202-86D5DA8CCB07}" sibTransId="{D6A93B41-972D-4D1B-9AD1-B5391BA03835}"/>
    <dgm:cxn modelId="{41221E48-2D14-4AEA-8408-B8741FD560CA}" type="presOf" srcId="{9DA0485C-BB16-41BB-947B-279027EC8282}" destId="{B16560C3-1614-4E4E-9871-860E3BF4939B}" srcOrd="0" destOrd="0" presId="urn:microsoft.com/office/officeart/2018/2/layout/IconVerticalSolidList"/>
    <dgm:cxn modelId="{015BE151-1AF0-4DCD-B91E-333BE8259CA5}" type="presOf" srcId="{8B1A278F-51C8-4F57-B5DB-1A2BBE807F51}" destId="{7E3CEF8B-38AF-4B73-87F9-A4D05D353518}" srcOrd="0" destOrd="0" presId="urn:microsoft.com/office/officeart/2018/2/layout/IconVerticalSolidList"/>
    <dgm:cxn modelId="{33D7EE57-3FF9-4FFE-8DEB-AFB2242B5767}" srcId="{3116F14C-BB20-4198-9756-77B76D02D6CC}" destId="{9DA0485C-BB16-41BB-947B-279027EC8282}" srcOrd="1" destOrd="0" parTransId="{9E9824E1-3DBF-4509-AE5B-8FCFF178D20F}" sibTransId="{CEC7D16E-2A37-4F5E-A724-AE936BB100A6}"/>
    <dgm:cxn modelId="{285FE6C5-F18C-434A-8D83-59691A3C54AF}" srcId="{3116F14C-BB20-4198-9756-77B76D02D6CC}" destId="{8B1A278F-51C8-4F57-B5DB-1A2BBE807F51}" srcOrd="2" destOrd="0" parTransId="{DD1E07E9-B16F-42E2-8A06-248F83414556}" sibTransId="{C6712559-AD67-49EF-9E7B-AC125E5C2E03}"/>
    <dgm:cxn modelId="{A5F952F4-2ACC-4684-897B-7B2F1DD6D442}" type="presOf" srcId="{2D66701A-0EFF-462E-96DC-C22CE7764C0F}" destId="{0E672914-950C-4DDD-BA8E-75993C44F810}" srcOrd="0" destOrd="0" presId="urn:microsoft.com/office/officeart/2018/2/layout/IconVerticalSolidList"/>
    <dgm:cxn modelId="{40F7046D-51AF-4DFE-BBC2-BACCB3A52266}" type="presParOf" srcId="{03C241BA-6909-4EF7-9445-35A2E2BFC41F}" destId="{D8D66D72-8F09-43DF-BED9-4915B5B91302}" srcOrd="0" destOrd="0" presId="urn:microsoft.com/office/officeart/2018/2/layout/IconVerticalSolidList"/>
    <dgm:cxn modelId="{37AB7C7C-4A07-487C-B20D-FB9531ACED41}" type="presParOf" srcId="{D8D66D72-8F09-43DF-BED9-4915B5B91302}" destId="{1EBECC53-0647-47DF-ABDD-A3EA2EF4D711}" srcOrd="0" destOrd="0" presId="urn:microsoft.com/office/officeart/2018/2/layout/IconVerticalSolidList"/>
    <dgm:cxn modelId="{7A1444BD-FE87-4C13-A687-933F0A7052C9}" type="presParOf" srcId="{D8D66D72-8F09-43DF-BED9-4915B5B91302}" destId="{13944B54-B5BC-470C-AA8D-56366329C8D2}" srcOrd="1" destOrd="0" presId="urn:microsoft.com/office/officeart/2018/2/layout/IconVerticalSolidList"/>
    <dgm:cxn modelId="{51C9DDD6-767D-4FD6-AC86-5227465BEFE3}" type="presParOf" srcId="{D8D66D72-8F09-43DF-BED9-4915B5B91302}" destId="{613B83C5-9EAE-4699-8CBB-DE96750FB741}" srcOrd="2" destOrd="0" presId="urn:microsoft.com/office/officeart/2018/2/layout/IconVerticalSolidList"/>
    <dgm:cxn modelId="{BCA7E526-A589-4B40-BE3F-8E9F8DAD3C5F}" type="presParOf" srcId="{D8D66D72-8F09-43DF-BED9-4915B5B91302}" destId="{0E672914-950C-4DDD-BA8E-75993C44F810}" srcOrd="3" destOrd="0" presId="urn:microsoft.com/office/officeart/2018/2/layout/IconVerticalSolidList"/>
    <dgm:cxn modelId="{E34C0737-B5BE-4C38-9E9B-4D4355FAD927}" type="presParOf" srcId="{03C241BA-6909-4EF7-9445-35A2E2BFC41F}" destId="{696EB18E-A7BA-432A-9D10-8017F87A12B2}" srcOrd="1" destOrd="0" presId="urn:microsoft.com/office/officeart/2018/2/layout/IconVerticalSolidList"/>
    <dgm:cxn modelId="{3E841724-D125-4445-B474-6D2421A9B189}" type="presParOf" srcId="{03C241BA-6909-4EF7-9445-35A2E2BFC41F}" destId="{7A205A7F-433B-4190-8F83-EB0B0D82659D}" srcOrd="2" destOrd="0" presId="urn:microsoft.com/office/officeart/2018/2/layout/IconVerticalSolidList"/>
    <dgm:cxn modelId="{3B2FC9B8-2606-48A5-92EF-1A5C0E8FA2B4}" type="presParOf" srcId="{7A205A7F-433B-4190-8F83-EB0B0D82659D}" destId="{ED3A3524-5CF6-47B9-860A-D0BCDDE00C70}" srcOrd="0" destOrd="0" presId="urn:microsoft.com/office/officeart/2018/2/layout/IconVerticalSolidList"/>
    <dgm:cxn modelId="{242571F4-F557-4133-B398-1446511648F3}" type="presParOf" srcId="{7A205A7F-433B-4190-8F83-EB0B0D82659D}" destId="{C8AD467C-1F08-4737-AB8B-7512DAE2E6BF}" srcOrd="1" destOrd="0" presId="urn:microsoft.com/office/officeart/2018/2/layout/IconVerticalSolidList"/>
    <dgm:cxn modelId="{6454B331-BD15-4275-A823-B4BCAFBC7412}" type="presParOf" srcId="{7A205A7F-433B-4190-8F83-EB0B0D82659D}" destId="{0D4A15C1-F882-424C-A034-AB2E8CC456F9}" srcOrd="2" destOrd="0" presId="urn:microsoft.com/office/officeart/2018/2/layout/IconVerticalSolidList"/>
    <dgm:cxn modelId="{780F2AF4-1A07-42B1-9BDC-E966B4A59EEC}" type="presParOf" srcId="{7A205A7F-433B-4190-8F83-EB0B0D82659D}" destId="{B16560C3-1614-4E4E-9871-860E3BF4939B}" srcOrd="3" destOrd="0" presId="urn:microsoft.com/office/officeart/2018/2/layout/IconVerticalSolidList"/>
    <dgm:cxn modelId="{76F40216-50BF-4FF6-8040-6571AEDA2005}" type="presParOf" srcId="{03C241BA-6909-4EF7-9445-35A2E2BFC41F}" destId="{671FE5D8-2CE8-4384-BAC6-CBF3EF9200E7}" srcOrd="3" destOrd="0" presId="urn:microsoft.com/office/officeart/2018/2/layout/IconVerticalSolidList"/>
    <dgm:cxn modelId="{8734A3FE-368D-494F-8333-3AE3831F6A01}" type="presParOf" srcId="{03C241BA-6909-4EF7-9445-35A2E2BFC41F}" destId="{0986FBA4-B55D-4DA7-9FAF-AC82AF508891}" srcOrd="4" destOrd="0" presId="urn:microsoft.com/office/officeart/2018/2/layout/IconVerticalSolidList"/>
    <dgm:cxn modelId="{F141E853-469E-48CE-AD85-EC1E3F65DB23}" type="presParOf" srcId="{0986FBA4-B55D-4DA7-9FAF-AC82AF508891}" destId="{304A3FBD-298F-4D88-834E-6831B1068C16}" srcOrd="0" destOrd="0" presId="urn:microsoft.com/office/officeart/2018/2/layout/IconVerticalSolidList"/>
    <dgm:cxn modelId="{58819381-AB5E-4AB9-B79B-BD3B175017CF}" type="presParOf" srcId="{0986FBA4-B55D-4DA7-9FAF-AC82AF508891}" destId="{CB167F62-B93A-47EF-AA13-57676C2C306C}" srcOrd="1" destOrd="0" presId="urn:microsoft.com/office/officeart/2018/2/layout/IconVerticalSolidList"/>
    <dgm:cxn modelId="{8CE84F05-BB1E-4E53-8D98-B57CAD252C4F}" type="presParOf" srcId="{0986FBA4-B55D-4DA7-9FAF-AC82AF508891}" destId="{032E8A76-B0F2-4AA1-8F42-BE52EF59D14D}" srcOrd="2" destOrd="0" presId="urn:microsoft.com/office/officeart/2018/2/layout/IconVerticalSolidList"/>
    <dgm:cxn modelId="{C8AB5C86-E10D-43E0-ACEE-7800806A3212}" type="presParOf" srcId="{0986FBA4-B55D-4DA7-9FAF-AC82AF508891}" destId="{7E3CEF8B-38AF-4B73-87F9-A4D05D3535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BECC53-0647-47DF-ABDD-A3EA2EF4D711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944B54-B5BC-470C-AA8D-56366329C8D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672914-950C-4DDD-BA8E-75993C44F810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/>
            <a:t>Una API es un sistema que permite que dos programas se comuniquen entre sí</a:t>
          </a:r>
          <a:r>
            <a:rPr lang="es-MX" sz="1800" b="1" kern="1200"/>
            <a:t> (Application Programming Interface</a:t>
          </a:r>
          <a:r>
            <a:rPr lang="es-MX" sz="1800" kern="1200"/>
            <a:t>). Cuando haces una solicitud a una API, usualmente recibes una </a:t>
          </a:r>
          <a:r>
            <a:rPr lang="es-MX" sz="1800" b="1" kern="1200"/>
            <a:t>respuesta en formato JSON</a:t>
          </a:r>
          <a:r>
            <a:rPr lang="es-MX" sz="1800" kern="1200"/>
            <a:t> con información estructurada.</a:t>
          </a:r>
          <a:endParaRPr lang="en-US" sz="1800" kern="1200"/>
        </a:p>
      </dsp:txBody>
      <dsp:txXfrm>
        <a:off x="1435590" y="531"/>
        <a:ext cx="9080009" cy="1242935"/>
      </dsp:txXfrm>
    </dsp:sp>
    <dsp:sp modelId="{ED3A3524-5CF6-47B9-860A-D0BCDDE00C70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AD467C-1F08-4737-AB8B-7512DAE2E6BF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6560C3-1614-4E4E-9871-860E3BF4939B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Una forma de hacer </a:t>
          </a:r>
          <a:r>
            <a:rPr lang="es-MX" sz="1800" kern="1200" dirty="0" err="1"/>
            <a:t>webscraping</a:t>
          </a:r>
          <a:r>
            <a:rPr lang="es-MX" sz="1800" kern="1200" dirty="0"/>
            <a:t> con Google News es con una clave API. Para esto puedes utilizar servicios como </a:t>
          </a:r>
          <a:r>
            <a:rPr lang="es-MX" sz="1800" kern="1200" dirty="0" err="1"/>
            <a:t>HasData</a:t>
          </a:r>
          <a:r>
            <a:rPr lang="es-MX" sz="1800" kern="1200" dirty="0"/>
            <a:t>. Esta es una API de extracción de datos web basada en la nube que simplifica las tareas de extracción de estos. </a:t>
          </a:r>
          <a:endParaRPr lang="en-US" sz="1800" kern="1200" dirty="0"/>
        </a:p>
      </dsp:txBody>
      <dsp:txXfrm>
        <a:off x="1435590" y="1554201"/>
        <a:ext cx="9080009" cy="1242935"/>
      </dsp:txXfrm>
    </dsp:sp>
    <dsp:sp modelId="{304A3FBD-298F-4D88-834E-6831B1068C16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67F62-B93A-47EF-AA13-57676C2C306C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CEF8B-38AF-4B73-87F9-A4D05D353518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La API de Web </a:t>
          </a:r>
          <a:r>
            <a:rPr lang="es-MX" sz="1800" kern="1200" dirty="0" err="1"/>
            <a:t>Scraping</a:t>
          </a:r>
          <a:r>
            <a:rPr lang="es-MX" sz="1800" kern="1200" dirty="0"/>
            <a:t> te permite extraer contenido de páginas web sin la molestia de gestionar </a:t>
          </a:r>
          <a:r>
            <a:rPr lang="es-MX" sz="1800" kern="1200" dirty="0" err="1"/>
            <a:t>proxies</a:t>
          </a:r>
          <a:r>
            <a:rPr lang="es-MX" sz="1800" kern="1200" dirty="0"/>
            <a:t>, navegadores sin interfaz gráfica (</a:t>
          </a:r>
          <a:r>
            <a:rPr lang="es-MX" sz="1800" kern="1200" dirty="0" err="1"/>
            <a:t>headless</a:t>
          </a:r>
          <a:r>
            <a:rPr lang="es-MX" sz="1800" kern="1200" dirty="0"/>
            <a:t>) y captchas. Simplemente envía la URL y recibe como respuesta el HTML.</a:t>
          </a:r>
          <a:endParaRPr lang="en-US" sz="1800" kern="1200" dirty="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5BCFD-F067-45FA-8ACA-30ED1DED50F3}" type="datetimeFigureOut">
              <a:rPr lang="es-MX" smtClean="0"/>
              <a:t>31/07/2025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36900-EDE3-42FD-9205-ADC4094DEFB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4572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36900-EDE3-42FD-9205-ADC4094DEFB0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8360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36900-EDE3-42FD-9205-ADC4094DEFB0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5870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90775-A4C6-34E5-AB0C-6066F24B5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7D02AA-57BB-0DCE-DFF6-FB0C7E2B45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743A1D-9024-BD20-45DE-DCEF5492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C63E-70B1-4EFA-B443-609C832C1284}" type="datetimeFigureOut">
              <a:rPr lang="es-MX" smtClean="0"/>
              <a:t>31/07/2025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C8EA59-C5DB-90A3-D29C-62257116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07F810-FC18-BFCC-0901-6422699F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7CF8-8DB2-4FA1-B8F4-4B06B58B4C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9504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8F2DF3-D43E-5AB2-3EA7-A96913AE7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CC71CD1-DC52-D318-AFEA-D99A10DF1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FF5286-730B-050A-FA20-86620A84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C63E-70B1-4EFA-B443-609C832C1284}" type="datetimeFigureOut">
              <a:rPr lang="es-MX" smtClean="0"/>
              <a:t>31/07/2025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D0F2A4-3D3A-2120-863B-94ACFDBE1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2028D3-836D-30D0-2138-AD1E6BB5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7CF8-8DB2-4FA1-B8F4-4B06B58B4C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5776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EBD8E42-2F2C-61F7-7EF4-90077DE4E9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E9490F6-F6A0-5C66-9E8F-CCCD5D47B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4B7D2D-AB93-131D-B72F-3119A1BB6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C63E-70B1-4EFA-B443-609C832C1284}" type="datetimeFigureOut">
              <a:rPr lang="es-MX" smtClean="0"/>
              <a:t>31/07/2025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B4C2CA-4804-FD3B-56A3-96376541F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94D5A0-35E9-9A31-F2A4-99E3E9C0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7CF8-8DB2-4FA1-B8F4-4B06B58B4C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207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BC3F1-824A-51FC-9822-939A7AE4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08702A-4D57-7622-3C88-C5EDD367D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04F0F9-331F-4BAD-373D-157EB68AB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C63E-70B1-4EFA-B443-609C832C1284}" type="datetimeFigureOut">
              <a:rPr lang="es-MX" smtClean="0"/>
              <a:t>31/07/2025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368185-36F8-8387-68D6-FC193E035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D02491-E2A8-4EF7-43DE-71AE9034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7CF8-8DB2-4FA1-B8F4-4B06B58B4C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7842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40B22-A1A9-0668-C57C-E4290BCF8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166CE3-4D91-D010-4966-4F0EF37FC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F74D2F-81C2-D5EB-3785-89C0F541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C63E-70B1-4EFA-B443-609C832C1284}" type="datetimeFigureOut">
              <a:rPr lang="es-MX" smtClean="0"/>
              <a:t>31/07/2025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555C96-D1A6-633F-4012-64C72DF23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B9FD4C-9E0B-F555-0C10-514E1DED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7CF8-8DB2-4FA1-B8F4-4B06B58B4C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7774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5092D-3EE0-36F4-08FF-8B40724D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4ACA46-0376-8CBF-2728-EC6A7A03D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13F025-9529-DC87-8977-E60C16CA5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0B22A90-04DD-9C86-EEF9-414ADB5F5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C63E-70B1-4EFA-B443-609C832C1284}" type="datetimeFigureOut">
              <a:rPr lang="es-MX" smtClean="0"/>
              <a:t>31/07/2025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CF7F55-BFE7-5A01-D64A-BF047A3D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51351F-4D74-95A2-95CD-7A15EC5A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7CF8-8DB2-4FA1-B8F4-4B06B58B4C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053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E79AB2-A04A-3969-A3F7-802EEE93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8F898-2F35-A0B1-8407-CD935CE5F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06F773-4628-BCF4-8AF9-6243E9240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16BBB66-8268-0E60-EE39-AE7486EABE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C6978E-5B3D-9A33-27EE-7AA770B84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92C0CE0-2116-A848-306A-66A95C92E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C63E-70B1-4EFA-B443-609C832C1284}" type="datetimeFigureOut">
              <a:rPr lang="es-MX" smtClean="0"/>
              <a:t>31/07/2025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57FA8F0-2FB6-4919-AF2A-C01DAA2C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6FE268A-4579-5E05-22DD-4CA4DB8E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7CF8-8DB2-4FA1-B8F4-4B06B58B4C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807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ED469-2552-5E2C-D870-3CB051DA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5BE7D36-B90B-C0DC-F1A2-E7C36F70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C63E-70B1-4EFA-B443-609C832C1284}" type="datetimeFigureOut">
              <a:rPr lang="es-MX" smtClean="0"/>
              <a:t>31/07/2025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FC64074-9D68-0401-F3DC-3C3EF9D58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D6C0B9-ECBD-A40C-38E0-563F996E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7CF8-8DB2-4FA1-B8F4-4B06B58B4C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355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7B189CA-EC1C-BC0C-9563-51E928C59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C63E-70B1-4EFA-B443-609C832C1284}" type="datetimeFigureOut">
              <a:rPr lang="es-MX" smtClean="0"/>
              <a:t>31/07/2025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2B85C49-5C6C-3A15-A327-1F5C59441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6E3454-F0BE-2EFE-5733-3D327C2A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7CF8-8DB2-4FA1-B8F4-4B06B58B4C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7947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73304B-B404-7284-3B5D-6062FF20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870DA4-1CC6-BBAA-29C7-E4071606B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9D6970-7E44-11D5-47D3-A6E701591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9B5704-6C8C-3854-9E72-C987F1920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C63E-70B1-4EFA-B443-609C832C1284}" type="datetimeFigureOut">
              <a:rPr lang="es-MX" smtClean="0"/>
              <a:t>31/07/2025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957A964-8A40-119C-CE50-22E2621A9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E4089A-6C91-D0F8-AB9C-B68F39BF5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7CF8-8DB2-4FA1-B8F4-4B06B58B4C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3876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607F5-6BCC-A9AB-6C0E-58497F94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9A13429-7742-7D65-5703-A50AC9A077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A919A4E-6328-1158-021A-DDAEBA0E2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1293849-FD63-B00C-F4F3-3B3938279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C63E-70B1-4EFA-B443-609C832C1284}" type="datetimeFigureOut">
              <a:rPr lang="es-MX" smtClean="0"/>
              <a:t>31/07/2025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0DAB0D-8440-E5CC-76A8-B933463B9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D109D2-5623-C883-374B-00DA7595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7CF8-8DB2-4FA1-B8F4-4B06B58B4C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4892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016EE8-6A4C-D95A-CA54-F752EC7D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89E40C-CD15-8323-1E81-0A233E39B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8CA432-3361-1DAF-121C-2EF5996C36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6DC63E-70B1-4EFA-B443-609C832C1284}" type="datetimeFigureOut">
              <a:rPr lang="es-MX" smtClean="0"/>
              <a:t>31/07/2025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C1DB78-E5FE-1015-6788-2B5A5AF67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2BB9EA-3D4B-2A15-D064-46F453288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0C7CF8-8DB2-4FA1-B8F4-4B06B58B4C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4153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api.scrapingdog.com/registe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hasdata.com/dashboard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sta superior de un escritorio de madera con un teclado blanco, un plano de dibujo, un compás de dibujo y unos bolígrafos.">
            <a:extLst>
              <a:ext uri="{FF2B5EF4-FFF2-40B4-BE49-F238E27FC236}">
                <a16:creationId xmlns:a16="http://schemas.microsoft.com/office/drawing/2014/main" id="{63073707-11D1-794E-11CC-4CB06577A6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25D3FC-C871-A3B6-1C04-4C6B43EC5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0528" y="2299176"/>
            <a:ext cx="4131368" cy="1571164"/>
          </a:xfrm>
        </p:spPr>
        <p:txBody>
          <a:bodyPr anchor="t">
            <a:normAutofit/>
          </a:bodyPr>
          <a:lstStyle/>
          <a:p>
            <a:pPr algn="l"/>
            <a:r>
              <a:rPr lang="es-MX" sz="2500" dirty="0"/>
              <a:t>Herramientas para la recolección de información de texto para la construcción de Bases de Datos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849548-FFB3-89AC-4F17-FF7A0F980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0529" y="4199213"/>
            <a:ext cx="4191938" cy="598548"/>
          </a:xfrm>
        </p:spPr>
        <p:txBody>
          <a:bodyPr anchor="ctr">
            <a:normAutofit/>
          </a:bodyPr>
          <a:lstStyle/>
          <a:p>
            <a:pPr algn="l"/>
            <a:r>
              <a:rPr lang="es-MX" sz="1800"/>
              <a:t>Rocío Cruz Lathrop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193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49CCB-2C35-CBDC-5E22-90091524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77" y="0"/>
            <a:ext cx="10515600" cy="1325563"/>
          </a:xfrm>
        </p:spPr>
        <p:txBody>
          <a:bodyPr/>
          <a:lstStyle/>
          <a:p>
            <a:r>
              <a:rPr lang="es-MX" dirty="0"/>
              <a:t>Conociendo Google </a:t>
            </a:r>
            <a:r>
              <a:rPr lang="es-MX" dirty="0" err="1"/>
              <a:t>Colab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9079BE-2913-5004-9CF7-B793EB0C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23" y="1130710"/>
            <a:ext cx="9379539" cy="424676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7A9399E-FA3F-DBDB-7D62-A2274245FD32}"/>
              </a:ext>
            </a:extLst>
          </p:cNvPr>
          <p:cNvSpPr txBox="1"/>
          <p:nvPr/>
        </p:nvSpPr>
        <p:spPr>
          <a:xfrm>
            <a:off x="2776725" y="3594615"/>
            <a:ext cx="76651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s-MX" sz="3600" dirty="0"/>
              <a:t>Abrir  archivo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s-MX" sz="3600" dirty="0"/>
              <a:t>Nombrar Archivo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s-MX" sz="3600" dirty="0"/>
              <a:t>Fragmentos de Códigos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s-MX" sz="3600" dirty="0"/>
              <a:t>Acceso Gratis a GPU</a:t>
            </a:r>
          </a:p>
        </p:txBody>
      </p:sp>
    </p:spTree>
    <p:extLst>
      <p:ext uri="{BB962C8B-B14F-4D97-AF65-F5344CB8AC3E}">
        <p14:creationId xmlns:p14="http://schemas.microsoft.com/office/powerpoint/2010/main" val="2012814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06CF6-6624-9117-3639-F7FCFC58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Principales librerías. Pandas y </a:t>
            </a:r>
            <a:r>
              <a:rPr lang="es-MX" dirty="0" err="1"/>
              <a:t>Numpy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CF2F96-5754-9BFB-06C4-ED64C5DAC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MX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Entre los usos principales de </a:t>
            </a:r>
            <a:r>
              <a:rPr lang="es-MX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NumPy</a:t>
            </a:r>
            <a:r>
              <a:rPr lang="es-MX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endParaRPr lang="es-MX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LcParenR"/>
            </a:pPr>
            <a:r>
              <a:rPr lang="es-MX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Arreglos multidimensionales (</a:t>
            </a:r>
            <a:r>
              <a:rPr lang="es-MX" sz="28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ndarray</a:t>
            </a:r>
            <a:r>
              <a:rPr lang="es-MX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): listas más rápidas en Python.</a:t>
            </a:r>
            <a:endParaRPr lang="es-MX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LcParenR"/>
            </a:pPr>
            <a:r>
              <a:rPr lang="pt-BR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Operaciones matemáticas rápidas: suma, resta, produto, etc.</a:t>
            </a:r>
            <a:endParaRPr lang="es-MX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pt-BR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Álgebra lineal</a:t>
            </a:r>
            <a:endParaRPr lang="es-MX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s-MX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Entre los usos principales de Pandas:</a:t>
            </a:r>
            <a:endParaRPr lang="es-MX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LcParenR"/>
            </a:pPr>
            <a:r>
              <a:rPr lang="es-MX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Manipulación de tablas de datos: Excel o SQL.</a:t>
            </a:r>
            <a:endParaRPr lang="es-MX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LcParenR"/>
            </a:pPr>
            <a:r>
              <a:rPr lang="es-MX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Limpieza de datos: manejo de valores faltantes, duplicados, filtrado, etc.</a:t>
            </a:r>
            <a:endParaRPr lang="es-MX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lphaLcParenR"/>
            </a:pPr>
            <a:r>
              <a:rPr lang="es-MX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Agrupación y resumen de datos.</a:t>
            </a:r>
            <a:endParaRPr lang="es-MX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lphaLcParenR"/>
            </a:pPr>
            <a:r>
              <a:rPr lang="es-MX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Lectura y escritura de archivos: CSV, Excel, JSON, bases de datos, entre otros.</a:t>
            </a:r>
            <a:endParaRPr lang="es-MX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94309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2CE8A3-8D58-D622-2E4B-54765A6F6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Algunos ejercicios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B3C483-CC37-4DC5-2C77-D19676FA1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16" y="1606086"/>
            <a:ext cx="4046653" cy="48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5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5430C-66A8-710F-0404-9CF980D7E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Algunos ejercicios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B72B0FE-7CE1-5469-C362-2935EA2A6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539830"/>
            <a:ext cx="9858086" cy="39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92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E178F-E69D-5421-32E1-DAE379DC0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s-MX" dirty="0"/>
              <a:t>¿Qué es y cómo obtengo mi clave Api?</a:t>
            </a:r>
            <a:br>
              <a:rPr lang="es-MX" dirty="0"/>
            </a:br>
            <a:endParaRPr lang="es-MX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F6F1311-7215-5F03-C66D-84EACDD2C3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05503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8292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8AA503-2F18-371D-B877-E15C8BD7F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40" y="361562"/>
            <a:ext cx="11810859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Web scraping con </a:t>
            </a:r>
            <a:r>
              <a:rPr lang="en-US" b="1" dirty="0" err="1"/>
              <a:t>Scrapingdog’s</a:t>
            </a:r>
            <a:r>
              <a:rPr lang="en-US" b="1" dirty="0"/>
              <a:t> de Google News API</a:t>
            </a:r>
            <a:br>
              <a:rPr lang="es-MX" dirty="0"/>
            </a:br>
            <a:endParaRPr lang="es-MX" dirty="0"/>
          </a:p>
        </p:txBody>
      </p:sp>
      <p:pic>
        <p:nvPicPr>
          <p:cNvPr id="4" name="Marcador de contenido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34DBF961-159B-AF58-F8E2-FA7B081DD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140" y="1390600"/>
            <a:ext cx="5028775" cy="478636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B0A73B3-3105-D23C-57A0-4163C2C473B2}"/>
              </a:ext>
            </a:extLst>
          </p:cNvPr>
          <p:cNvSpPr txBox="1"/>
          <p:nvPr/>
        </p:nvSpPr>
        <p:spPr>
          <a:xfrm>
            <a:off x="5409917" y="1825625"/>
            <a:ext cx="6597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u="sng" dirty="0">
                <a:hlinkClick r:id="rId4"/>
              </a:rPr>
              <a:t>https://api.scrapingdog.com/register</a:t>
            </a:r>
            <a:endParaRPr lang="es-MX" sz="2800" dirty="0"/>
          </a:p>
          <a:p>
            <a:endParaRPr lang="es-MX" sz="2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37CC375-489B-0B76-F6D2-8E0A8E1EB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2610456"/>
            <a:ext cx="7467459" cy="2520452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E86410C-881A-CFAA-D4A1-E3BD24F2B928}"/>
              </a:ext>
            </a:extLst>
          </p:cNvPr>
          <p:cNvCxnSpPr/>
          <p:nvPr/>
        </p:nvCxnSpPr>
        <p:spPr>
          <a:xfrm flipV="1">
            <a:off x="0" y="1175657"/>
            <a:ext cx="12192000" cy="76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4C84D1B9-7B73-F3BA-237C-40E1149DED33}"/>
              </a:ext>
            </a:extLst>
          </p:cNvPr>
          <p:cNvSpPr/>
          <p:nvPr/>
        </p:nvSpPr>
        <p:spPr>
          <a:xfrm>
            <a:off x="0" y="6718000"/>
            <a:ext cx="12192000" cy="139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5E2C691-CE44-94EE-A351-AC972F394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27529"/>
            <a:ext cx="12192000" cy="15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28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4BBC8-9B4A-9806-499C-08E5B8C2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100"/>
            <a:ext cx="10515600" cy="1325563"/>
          </a:xfrm>
        </p:spPr>
        <p:txBody>
          <a:bodyPr/>
          <a:lstStyle/>
          <a:p>
            <a:r>
              <a:rPr lang="es-MX" b="1" dirty="0"/>
              <a:t>Web </a:t>
            </a:r>
            <a:r>
              <a:rPr lang="es-MX" b="1" dirty="0" err="1"/>
              <a:t>scraping</a:t>
            </a:r>
            <a:r>
              <a:rPr lang="es-MX" b="1" dirty="0"/>
              <a:t> con </a:t>
            </a:r>
            <a:r>
              <a:rPr lang="es-MX" b="1" dirty="0" err="1"/>
              <a:t>HasData</a:t>
            </a:r>
            <a:br>
              <a:rPr lang="es-MX" dirty="0"/>
            </a:b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4CC015-EFC4-1CC8-7B5D-11F26C75B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02" y="1501022"/>
            <a:ext cx="11715595" cy="300204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CA7FB0E-382D-191E-38B5-BF00C1568ABF}"/>
              </a:ext>
            </a:extLst>
          </p:cNvPr>
          <p:cNvSpPr txBox="1"/>
          <p:nvPr/>
        </p:nvSpPr>
        <p:spPr>
          <a:xfrm>
            <a:off x="1008017" y="5097721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u="sng" dirty="0">
                <a:hlinkClick r:id="rId3"/>
              </a:rPr>
              <a:t>https://app.hasdata.com/dashboard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BEF2E8E-C55B-0376-AC25-84C3B619CF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51" b="9978"/>
          <a:stretch>
            <a:fillRect/>
          </a:stretch>
        </p:blipFill>
        <p:spPr>
          <a:xfrm>
            <a:off x="5976230" y="3429000"/>
            <a:ext cx="5207753" cy="3002043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68EC64D-24C6-EE46-4A4C-61258BF7B51C}"/>
              </a:ext>
            </a:extLst>
          </p:cNvPr>
          <p:cNvCxnSpPr>
            <a:cxnSpLocks/>
          </p:cNvCxnSpPr>
          <p:nvPr/>
        </p:nvCxnSpPr>
        <p:spPr>
          <a:xfrm flipV="1">
            <a:off x="0" y="898617"/>
            <a:ext cx="12192000" cy="103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CC519D-E886-25A1-C5E9-3FC705304B6C}"/>
              </a:ext>
            </a:extLst>
          </p:cNvPr>
          <p:cNvCxnSpPr/>
          <p:nvPr/>
        </p:nvCxnSpPr>
        <p:spPr>
          <a:xfrm flipV="1">
            <a:off x="0" y="1025185"/>
            <a:ext cx="12192000" cy="105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0293E039-8481-AC27-8C8B-25081DB98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601" y="101755"/>
            <a:ext cx="955124" cy="72053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95E8D27B-6374-A199-3946-ED2A258A2F4B}"/>
              </a:ext>
            </a:extLst>
          </p:cNvPr>
          <p:cNvSpPr/>
          <p:nvPr/>
        </p:nvSpPr>
        <p:spPr>
          <a:xfrm>
            <a:off x="0" y="6648995"/>
            <a:ext cx="12192000" cy="185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8466A12-F394-5AFC-5977-AEB355C10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09450"/>
            <a:ext cx="12192000" cy="20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16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31B93-896A-2784-E371-8DD8AA278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-150719"/>
            <a:ext cx="12192000" cy="1325563"/>
          </a:xfrm>
        </p:spPr>
        <p:txBody>
          <a:bodyPr>
            <a:normAutofit/>
          </a:bodyPr>
          <a:lstStyle/>
          <a:p>
            <a:r>
              <a:rPr lang="es-MX" sz="3200" b="1" dirty="0"/>
              <a:t>¿ Cómo desarrollo mi código para web </a:t>
            </a:r>
            <a:r>
              <a:rPr lang="es-MX" sz="3200" b="1" dirty="0" err="1"/>
              <a:t>scraping</a:t>
            </a:r>
            <a:r>
              <a:rPr lang="es-MX" sz="3200" b="1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46E6513-9911-8EF3-ED81-3068D89C680D}"/>
              </a:ext>
            </a:extLst>
          </p:cNvPr>
          <p:cNvSpPr txBox="1"/>
          <p:nvPr/>
        </p:nvSpPr>
        <p:spPr>
          <a:xfrm>
            <a:off x="5276850" y="1033762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Clave API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F11FE84-B290-CC22-B538-EC6D467EC431}"/>
              </a:ext>
            </a:extLst>
          </p:cNvPr>
          <p:cNvCxnSpPr/>
          <p:nvPr/>
        </p:nvCxnSpPr>
        <p:spPr>
          <a:xfrm flipH="1">
            <a:off x="4505325" y="1403094"/>
            <a:ext cx="1019175" cy="4117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C5EAC63F-4D75-F8F5-ADDF-F91D3C37ECE1}"/>
              </a:ext>
            </a:extLst>
          </p:cNvPr>
          <p:cNvSpPr txBox="1"/>
          <p:nvPr/>
        </p:nvSpPr>
        <p:spPr>
          <a:xfrm>
            <a:off x="4090988" y="1707894"/>
            <a:ext cx="41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Sí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F3513B3-0814-2A21-10C2-BB93AFA7AA1E}"/>
              </a:ext>
            </a:extLst>
          </p:cNvPr>
          <p:cNvSpPr txBox="1"/>
          <p:nvPr/>
        </p:nvSpPr>
        <p:spPr>
          <a:xfrm>
            <a:off x="7334250" y="1630146"/>
            <a:ext cx="59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No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35EAB02D-087D-9387-220F-AFD40F4F5A9B}"/>
              </a:ext>
            </a:extLst>
          </p:cNvPr>
          <p:cNvCxnSpPr>
            <a:cxnSpLocks/>
          </p:cNvCxnSpPr>
          <p:nvPr/>
        </p:nvCxnSpPr>
        <p:spPr>
          <a:xfrm>
            <a:off x="6296025" y="1337192"/>
            <a:ext cx="1038225" cy="408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B5B2276-5FAE-3E88-8690-A5E67221ED39}"/>
              </a:ext>
            </a:extLst>
          </p:cNvPr>
          <p:cNvCxnSpPr>
            <a:stCxn id="7" idx="2"/>
          </p:cNvCxnSpPr>
          <p:nvPr/>
        </p:nvCxnSpPr>
        <p:spPr>
          <a:xfrm>
            <a:off x="4298157" y="2077226"/>
            <a:ext cx="26193" cy="5186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CFDCE7B-2E15-7D06-7791-90A7CCC045A6}"/>
              </a:ext>
            </a:extLst>
          </p:cNvPr>
          <p:cNvSpPr txBox="1"/>
          <p:nvPr/>
        </p:nvSpPr>
        <p:spPr>
          <a:xfrm>
            <a:off x="3552825" y="259586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Sin </a:t>
            </a:r>
            <a:r>
              <a:rPr lang="es-MX" dirty="0" err="1"/>
              <a:t>user</a:t>
            </a:r>
            <a:r>
              <a:rPr lang="es-MX" dirty="0"/>
              <a:t> </a:t>
            </a:r>
            <a:r>
              <a:rPr lang="es-MX" dirty="0" err="1"/>
              <a:t>agent</a:t>
            </a:r>
            <a:endParaRPr lang="es-MX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7AA3B46-D586-52B2-3E29-EB2F736F5DD1}"/>
              </a:ext>
            </a:extLst>
          </p:cNvPr>
          <p:cNvSpPr txBox="1"/>
          <p:nvPr/>
        </p:nvSpPr>
        <p:spPr>
          <a:xfrm>
            <a:off x="6815137" y="259586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 </a:t>
            </a:r>
            <a:r>
              <a:rPr lang="es-MX" dirty="0" err="1"/>
              <a:t>user</a:t>
            </a:r>
            <a:r>
              <a:rPr lang="es-MX" dirty="0"/>
              <a:t> </a:t>
            </a:r>
            <a:r>
              <a:rPr lang="es-MX" dirty="0" err="1"/>
              <a:t>agent</a:t>
            </a:r>
            <a:endParaRPr lang="es-MX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B55E5160-EFC8-50EB-F387-86D562D9B24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7591425" y="1999478"/>
            <a:ext cx="38100" cy="596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errar llave 21">
            <a:extLst>
              <a:ext uri="{FF2B5EF4-FFF2-40B4-BE49-F238E27FC236}">
                <a16:creationId xmlns:a16="http://schemas.microsoft.com/office/drawing/2014/main" id="{FA0B1B68-8D4D-D880-3F2C-ADE7EE0DEF38}"/>
              </a:ext>
            </a:extLst>
          </p:cNvPr>
          <p:cNvSpPr/>
          <p:nvPr/>
        </p:nvSpPr>
        <p:spPr>
          <a:xfrm rot="5400000">
            <a:off x="5848350" y="-247887"/>
            <a:ext cx="495300" cy="66913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8A3D0E16-5247-F592-02D0-6C761B879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708" y="3182126"/>
            <a:ext cx="5329757" cy="358274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6174364B-87DE-570A-86DE-7D2A3CFABA2B}"/>
              </a:ext>
            </a:extLst>
          </p:cNvPr>
          <p:cNvSpPr/>
          <p:nvPr/>
        </p:nvSpPr>
        <p:spPr>
          <a:xfrm>
            <a:off x="0" y="861775"/>
            <a:ext cx="12192000" cy="142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D929E9-F2DE-7059-1C52-C3821341B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762" y="390193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18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00B19A-78CD-A8C0-821F-CBC5BDAD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71" y="0"/>
            <a:ext cx="12545786" cy="1325563"/>
          </a:xfrm>
        </p:spPr>
        <p:txBody>
          <a:bodyPr/>
          <a:lstStyle/>
          <a:p>
            <a:r>
              <a:rPr lang="es-MX" b="1" dirty="0"/>
              <a:t>¿ Cómo desarrollo mi código para web </a:t>
            </a:r>
            <a:r>
              <a:rPr lang="es-MX" b="1" dirty="0" err="1"/>
              <a:t>scraping</a:t>
            </a:r>
            <a:r>
              <a:rPr lang="es-MX" b="1" dirty="0"/>
              <a:t>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9907C8-5F3C-5D27-B0C9-EC3CECA1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241" y="1828425"/>
            <a:ext cx="5001323" cy="417253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DFC5E65-EA89-EE65-77B0-B5177263A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1619"/>
            <a:ext cx="12192000" cy="15825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0E5731B-6094-E6C3-599E-E246B96D6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699504"/>
            <a:ext cx="12192000" cy="15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69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B2AB33-21C1-CC5E-3B70-DA9C5A25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6" y="-139991"/>
            <a:ext cx="12192000" cy="1325563"/>
          </a:xfrm>
        </p:spPr>
        <p:txBody>
          <a:bodyPr/>
          <a:lstStyle/>
          <a:p>
            <a:r>
              <a:rPr lang="es-MX" b="1" dirty="0"/>
              <a:t>¿ Cómo desarrollo mi código para web </a:t>
            </a:r>
            <a:r>
              <a:rPr lang="es-MX" b="1" dirty="0" err="1"/>
              <a:t>scraping</a:t>
            </a:r>
            <a:r>
              <a:rPr lang="es-MX" b="1" dirty="0"/>
              <a:t>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D8A5E0-7CFC-44EC-3397-083472F03F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939"/>
          <a:stretch>
            <a:fillRect/>
          </a:stretch>
        </p:blipFill>
        <p:spPr>
          <a:xfrm>
            <a:off x="3109949" y="1287001"/>
            <a:ext cx="6888480" cy="18956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683449F-2A0E-B58E-E386-FCF7325353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33" b="29102"/>
          <a:stretch>
            <a:fillRect/>
          </a:stretch>
        </p:blipFill>
        <p:spPr>
          <a:xfrm>
            <a:off x="3109949" y="3429000"/>
            <a:ext cx="6888480" cy="288596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FC75A8E-FC97-002F-01CB-59C513A4C117}"/>
              </a:ext>
            </a:extLst>
          </p:cNvPr>
          <p:cNvSpPr txBox="1"/>
          <p:nvPr/>
        </p:nvSpPr>
        <p:spPr>
          <a:xfrm>
            <a:off x="959131" y="2011754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 </a:t>
            </a:r>
            <a:r>
              <a:rPr lang="es-MX" dirty="0" err="1"/>
              <a:t>User</a:t>
            </a:r>
            <a:r>
              <a:rPr lang="es-MX" dirty="0"/>
              <a:t> </a:t>
            </a:r>
            <a:r>
              <a:rPr lang="es-MX" dirty="0" err="1"/>
              <a:t>Agent</a:t>
            </a:r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2F2DFFA-D015-0301-73E1-C2C9CD08CFE5}"/>
              </a:ext>
            </a:extLst>
          </p:cNvPr>
          <p:cNvSpPr txBox="1"/>
          <p:nvPr/>
        </p:nvSpPr>
        <p:spPr>
          <a:xfrm>
            <a:off x="959131" y="4211320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Sin </a:t>
            </a:r>
            <a:r>
              <a:rPr lang="es-MX" dirty="0" err="1"/>
              <a:t>User</a:t>
            </a:r>
            <a:r>
              <a:rPr lang="es-MX" dirty="0"/>
              <a:t> </a:t>
            </a:r>
            <a:r>
              <a:rPr lang="es-MX" dirty="0" err="1"/>
              <a:t>Agent</a:t>
            </a:r>
            <a:endParaRPr lang="es-MX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251486C-03FF-206D-81DB-282FF3B098DA}"/>
              </a:ext>
            </a:extLst>
          </p:cNvPr>
          <p:cNvSpPr/>
          <p:nvPr/>
        </p:nvSpPr>
        <p:spPr>
          <a:xfrm>
            <a:off x="0" y="870857"/>
            <a:ext cx="12192000" cy="184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5A57F6-7BE4-A15A-77F4-BFFF42FEA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19823"/>
            <a:ext cx="12192000" cy="21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89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sta superior de cubos conectados con líneas negras">
            <a:extLst>
              <a:ext uri="{FF2B5EF4-FFF2-40B4-BE49-F238E27FC236}">
                <a16:creationId xmlns:a16="http://schemas.microsoft.com/office/drawing/2014/main" id="{4F631B16-A664-0B87-1D19-E47DE8946F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732" b="10268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EB2B82E-9519-13BE-F662-21976E2C7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43" y="1170650"/>
            <a:ext cx="9873914" cy="45283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CE6E04-F1EB-8A99-A952-82F14933A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754" y="2021904"/>
            <a:ext cx="3703486" cy="2751955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s-MX" sz="3200" dirty="0"/>
              <a:t>Objetivo General</a:t>
            </a:r>
            <a:br>
              <a:rPr lang="es-MX" sz="3200" dirty="0"/>
            </a:br>
            <a:br>
              <a:rPr lang="es-MX" sz="3200" dirty="0"/>
            </a:br>
            <a:r>
              <a:rPr lang="es-MX" sz="2700" dirty="0"/>
              <a:t>Compartir herramientas para la creación de variables cuantitativas a partir de información cualitativa como archivos </a:t>
            </a:r>
            <a:r>
              <a:rPr lang="es-MX" sz="2700" dirty="0" err="1"/>
              <a:t>pdf</a:t>
            </a:r>
            <a:r>
              <a:rPr lang="es-MX" sz="2700" dirty="0"/>
              <a:t> y/o disponibles en internet</a:t>
            </a:r>
            <a:br>
              <a:rPr lang="es-MX" sz="3200" dirty="0"/>
            </a:br>
            <a:endParaRPr lang="es-MX" sz="3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111A9F-5A83-81E0-CD78-A5959435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47465" y="1762828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5A737D-87A8-05CC-57AE-E22429CF4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3025" y="1677819"/>
            <a:ext cx="4540701" cy="34961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>
                <a:latin typeface="Arial Narrow" panose="020B0606020202030204" pitchFamily="34" charset="0"/>
              </a:rPr>
              <a:t>Sesiones</a:t>
            </a:r>
          </a:p>
          <a:p>
            <a:pPr marL="0" indent="0">
              <a:buNone/>
            </a:pPr>
            <a:endParaRPr lang="es-MX" dirty="0">
              <a:latin typeface="Arial Narrow" panose="020B0606020202030204" pitchFamily="34" charset="0"/>
            </a:endParaRPr>
          </a:p>
          <a:p>
            <a:pPr marL="0" indent="0" algn="just">
              <a:buNone/>
            </a:pPr>
            <a:r>
              <a:rPr lang="es-MX" sz="2400" dirty="0">
                <a:latin typeface="Arial Narrow" panose="020B0606020202030204" pitchFamily="34" charset="0"/>
              </a:rPr>
              <a:t>1) Construcción de variables, su operacionalización y fuentes potenciales de información.</a:t>
            </a:r>
          </a:p>
          <a:p>
            <a:pPr marL="0" indent="0" algn="just">
              <a:buNone/>
            </a:pPr>
            <a:r>
              <a:rPr lang="es-MX" sz="2400" dirty="0">
                <a:latin typeface="Arial Narrow" panose="020B0606020202030204" pitchFamily="34" charset="0"/>
              </a:rPr>
              <a:t>2) Web </a:t>
            </a:r>
            <a:r>
              <a:rPr lang="es-MX" sz="2400" dirty="0" err="1">
                <a:latin typeface="Arial Narrow" panose="020B0606020202030204" pitchFamily="34" charset="0"/>
              </a:rPr>
              <a:t>scraping</a:t>
            </a:r>
            <a:r>
              <a:rPr lang="es-MX" sz="2400" dirty="0">
                <a:latin typeface="Arial Narrow" panose="020B0606020202030204" pitchFamily="34" charset="0"/>
              </a:rPr>
              <a:t> </a:t>
            </a:r>
            <a:r>
              <a:rPr lang="es-MX" sz="2400" dirty="0">
                <a:latin typeface="+mj-lt"/>
                <a:ea typeface="+mj-ea"/>
                <a:cs typeface="+mj-cs"/>
              </a:rPr>
              <a:t>en</a:t>
            </a:r>
            <a:r>
              <a:rPr lang="es-MX" sz="2400" dirty="0">
                <a:latin typeface="Arial Narrow" panose="020B0606020202030204" pitchFamily="34" charset="0"/>
              </a:rPr>
              <a:t> Google News con Python</a:t>
            </a:r>
          </a:p>
          <a:p>
            <a:pPr marL="0" indent="0" algn="just">
              <a:buNone/>
            </a:pPr>
            <a:r>
              <a:rPr lang="es-MX" sz="2400" dirty="0">
                <a:latin typeface="Arial Narrow" panose="020B0606020202030204" pitchFamily="34" charset="0"/>
              </a:rPr>
              <a:t>3) Búsqueda de información en textos con </a:t>
            </a:r>
            <a:r>
              <a:rPr lang="es-MX" sz="2400" dirty="0" err="1">
                <a:latin typeface="Arial Narrow" panose="020B0606020202030204" pitchFamily="34" charset="0"/>
              </a:rPr>
              <a:t>Power</a:t>
            </a:r>
            <a:r>
              <a:rPr lang="es-MX" sz="2400" dirty="0">
                <a:latin typeface="Arial Narrow" panose="020B0606020202030204" pitchFamily="34" charset="0"/>
              </a:rPr>
              <a:t> Shell en Windows. </a:t>
            </a:r>
          </a:p>
          <a:p>
            <a:endParaRPr lang="es-MX" sz="1700" dirty="0"/>
          </a:p>
        </p:txBody>
      </p:sp>
    </p:spTree>
    <p:extLst>
      <p:ext uri="{BB962C8B-B14F-4D97-AF65-F5344CB8AC3E}">
        <p14:creationId xmlns:p14="http://schemas.microsoft.com/office/powerpoint/2010/main" val="1614576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0409D-46AA-B5C2-AF88-D289B629D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9" y="-143722"/>
            <a:ext cx="10515600" cy="1325563"/>
          </a:xfrm>
        </p:spPr>
        <p:txBody>
          <a:bodyPr>
            <a:normAutofit/>
          </a:bodyPr>
          <a:lstStyle/>
          <a:p>
            <a:r>
              <a:rPr lang="es-MX" sz="3600" b="1"/>
              <a:t>Imprimir en JSON </a:t>
            </a:r>
            <a:endParaRPr lang="es-MX" sz="36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80F376-1292-9BFE-9012-62C8AEDB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450" y="1000139"/>
            <a:ext cx="6468378" cy="96215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C891A49-E487-FF82-BA2D-62A907100490}"/>
              </a:ext>
            </a:extLst>
          </p:cNvPr>
          <p:cNvSpPr txBox="1"/>
          <p:nvPr/>
        </p:nvSpPr>
        <p:spPr>
          <a:xfrm>
            <a:off x="643839" y="2033314"/>
            <a:ext cx="6238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b="1"/>
              <a:t>Exportar a CSV</a:t>
            </a:r>
            <a:endParaRPr lang="es-MX" sz="36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6E8E947-357D-9EE1-B5AB-56CEBBD5B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610" y="2608629"/>
            <a:ext cx="6238740" cy="35712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2E788D8-920E-CD48-A031-66D79F6319E8}"/>
              </a:ext>
            </a:extLst>
          </p:cNvPr>
          <p:cNvSpPr/>
          <p:nvPr/>
        </p:nvSpPr>
        <p:spPr>
          <a:xfrm>
            <a:off x="0" y="6457950"/>
            <a:ext cx="12192000" cy="3835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B101E3C-7E66-9579-E633-B4128EB0D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314" y="3569308"/>
            <a:ext cx="2533650" cy="18097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00C0C70-5FBE-26E7-19CF-EBC6F4216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2350" y="286116"/>
            <a:ext cx="2655135" cy="265513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1645DA-FC5D-4FEF-14DF-A37B7A64A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4027"/>
            <a:ext cx="12192000" cy="21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02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00F42A-41A7-2681-5107-026B39FAA818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12">
            <a:extLst>
              <a:ext uri="{FF2B5EF4-FFF2-40B4-BE49-F238E27FC236}">
                <a16:creationId xmlns:a16="http://schemas.microsoft.com/office/drawing/2014/main" id="{5625EBD2-B0F5-41AE-B3A7-8EC468264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1594" y="2311110"/>
            <a:ext cx="7028812" cy="2235780"/>
          </a:xfrm>
          <a:custGeom>
            <a:avLst/>
            <a:gdLst>
              <a:gd name="connsiteX0" fmla="*/ 0 w 8935452"/>
              <a:gd name="connsiteY0" fmla="*/ 0 h 3735526"/>
              <a:gd name="connsiteX1" fmla="*/ 8935452 w 8935452"/>
              <a:gd name="connsiteY1" fmla="*/ 0 h 3735526"/>
              <a:gd name="connsiteX2" fmla="*/ 8935452 w 8935452"/>
              <a:gd name="connsiteY2" fmla="*/ 3384463 h 3735526"/>
              <a:gd name="connsiteX3" fmla="*/ 4674433 w 8935452"/>
              <a:gd name="connsiteY3" fmla="*/ 3384463 h 3735526"/>
              <a:gd name="connsiteX4" fmla="*/ 4470816 w 8935452"/>
              <a:gd name="connsiteY4" fmla="*/ 3735526 h 3735526"/>
              <a:gd name="connsiteX5" fmla="*/ 4267200 w 8935452"/>
              <a:gd name="connsiteY5" fmla="*/ 3384463 h 3735526"/>
              <a:gd name="connsiteX6" fmla="*/ 0 w 8935452"/>
              <a:gd name="connsiteY6" fmla="*/ 3384463 h 373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5452" h="3735526">
                <a:moveTo>
                  <a:pt x="0" y="0"/>
                </a:moveTo>
                <a:lnTo>
                  <a:pt x="8935452" y="0"/>
                </a:lnTo>
                <a:lnTo>
                  <a:pt x="8935452" y="3384463"/>
                </a:lnTo>
                <a:lnTo>
                  <a:pt x="4674433" y="3384463"/>
                </a:lnTo>
                <a:lnTo>
                  <a:pt x="4470816" y="3735526"/>
                </a:lnTo>
                <a:lnTo>
                  <a:pt x="4267200" y="3384463"/>
                </a:lnTo>
                <a:lnTo>
                  <a:pt x="0" y="3384463"/>
                </a:lnTo>
                <a:close/>
              </a:path>
            </a:pathLst>
          </a:custGeom>
          <a:solidFill>
            <a:schemeClr val="bg2"/>
          </a:solidFill>
          <a:ln w="1905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B518F9-B82A-4661-E123-BFC0E86BA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7062" y="2486025"/>
            <a:ext cx="5857875" cy="1676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 err="1">
                <a:solidFill>
                  <a:schemeClr val="tx2"/>
                </a:solidFill>
              </a:rPr>
              <a:t>Búsqueda</a:t>
            </a:r>
            <a:r>
              <a:rPr lang="en-US" sz="3400" dirty="0">
                <a:solidFill>
                  <a:schemeClr val="tx2"/>
                </a:solidFill>
              </a:rPr>
              <a:t> de palabras o </a:t>
            </a:r>
            <a:r>
              <a:rPr lang="en-US" sz="3400" dirty="0" err="1">
                <a:solidFill>
                  <a:schemeClr val="tx2"/>
                </a:solidFill>
              </a:rPr>
              <a:t>frases</a:t>
            </a:r>
            <a:r>
              <a:rPr lang="en-US" sz="3400" dirty="0">
                <a:solidFill>
                  <a:schemeClr val="tx2"/>
                </a:solidFill>
              </a:rPr>
              <a:t> con Power Shell</a:t>
            </a:r>
            <a:br>
              <a:rPr lang="en-US" sz="3400" dirty="0">
                <a:solidFill>
                  <a:schemeClr val="tx2"/>
                </a:solidFill>
              </a:rPr>
            </a:br>
            <a:endParaRPr lang="en-US" sz="3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01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13DC6-A6A0-47F7-88F1-642B5B82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-62445"/>
            <a:ext cx="11372851" cy="1325563"/>
          </a:xfrm>
        </p:spPr>
        <p:txBody>
          <a:bodyPr/>
          <a:lstStyle/>
          <a:p>
            <a:r>
              <a:rPr lang="es-MX" b="1" dirty="0"/>
              <a:t>Búsqueda de palabras o frases con </a:t>
            </a:r>
            <a:r>
              <a:rPr lang="es-MX" b="1" dirty="0" err="1"/>
              <a:t>Power</a:t>
            </a:r>
            <a:r>
              <a:rPr lang="es-MX" b="1" dirty="0"/>
              <a:t> Shell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4F9ED38-5898-BFB0-8A2D-228D5BD34C95}"/>
              </a:ext>
            </a:extLst>
          </p:cNvPr>
          <p:cNvSpPr txBox="1"/>
          <p:nvPr/>
        </p:nvSpPr>
        <p:spPr>
          <a:xfrm>
            <a:off x="7954958" y="1425571"/>
            <a:ext cx="3438525" cy="4832092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just"/>
            <a:r>
              <a:rPr lang="es-ES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Haz una carpeta con los archivos con los que vas a trabajar y copia su dirección. </a:t>
            </a:r>
          </a:p>
          <a:p>
            <a:pPr algn="just"/>
            <a:endParaRPr lang="es-ES" sz="28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just"/>
            <a:r>
              <a:rPr lang="es-ES" sz="2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Esto es muy importante porque fija la carpeta en la que vas a trabajar.</a:t>
            </a:r>
            <a:endParaRPr lang="es-MX" sz="28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s-MX" sz="2800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9191CBC-F664-AFEF-B0D7-E7AB48B7B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41" y="2857500"/>
            <a:ext cx="6540510" cy="22867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8B97B09-2DB8-86D4-86E5-7510238B6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46" y="1425571"/>
            <a:ext cx="1431929" cy="143192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94F512C-2BC3-BA62-BEC4-D327666FFFD9}"/>
              </a:ext>
            </a:extLst>
          </p:cNvPr>
          <p:cNvSpPr/>
          <p:nvPr/>
        </p:nvSpPr>
        <p:spPr>
          <a:xfrm>
            <a:off x="1" y="914400"/>
            <a:ext cx="12192000" cy="114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418365A-7246-FB38-F13F-31519F495DA1}"/>
              </a:ext>
            </a:extLst>
          </p:cNvPr>
          <p:cNvSpPr/>
          <p:nvPr/>
        </p:nvSpPr>
        <p:spPr>
          <a:xfrm>
            <a:off x="0" y="6677025"/>
            <a:ext cx="12192000" cy="152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2084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E000-5A74-0A3B-23B9-71816BCFF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7" y="-131382"/>
            <a:ext cx="10515600" cy="1325563"/>
          </a:xfrm>
        </p:spPr>
        <p:txBody>
          <a:bodyPr/>
          <a:lstStyle/>
          <a:p>
            <a:r>
              <a:rPr lang="es-MX" b="1" dirty="0"/>
              <a:t>Busca </a:t>
            </a:r>
            <a:r>
              <a:rPr lang="es-MX" b="1" dirty="0" err="1"/>
              <a:t>Power</a:t>
            </a:r>
            <a:r>
              <a:rPr lang="es-MX" b="1" dirty="0"/>
              <a:t> Shell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8BB58E3-DF18-D0BD-8AE9-7FAB911D6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031" y="1628714"/>
            <a:ext cx="5730737" cy="437121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AB0E1D-8633-CD9D-62FD-96AEAB91C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8" y="1589469"/>
            <a:ext cx="1432684" cy="143268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115E0DD-CD85-0FE6-D804-AEAEB324B259}"/>
              </a:ext>
            </a:extLst>
          </p:cNvPr>
          <p:cNvSpPr/>
          <p:nvPr/>
        </p:nvSpPr>
        <p:spPr>
          <a:xfrm>
            <a:off x="928687" y="2380044"/>
            <a:ext cx="504825" cy="2921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2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07A0791-281E-98D0-EAED-3E61566E04D9}"/>
              </a:ext>
            </a:extLst>
          </p:cNvPr>
          <p:cNvSpPr/>
          <p:nvPr/>
        </p:nvSpPr>
        <p:spPr>
          <a:xfrm>
            <a:off x="0" y="882269"/>
            <a:ext cx="12192000" cy="114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61DEB7-A757-B08E-32E9-0E646D21F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52400"/>
            <a:ext cx="12192000" cy="12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73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61B67-82ED-B887-FE8B-CA54A66A5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641350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s-MX" b="1" dirty="0"/>
              <a:t>Abrir </a:t>
            </a:r>
            <a:r>
              <a:rPr lang="es-MX" b="1" dirty="0" err="1"/>
              <a:t>Power</a:t>
            </a:r>
            <a:r>
              <a:rPr lang="es-MX" b="1" dirty="0"/>
              <a:t> </a:t>
            </a:r>
            <a:r>
              <a:rPr lang="es-MX" b="1" dirty="0" err="1"/>
              <a:t>shell</a:t>
            </a:r>
            <a:endParaRPr lang="es-MX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82CD05-7743-703E-C56E-F9A04E780E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6896"/>
          <a:stretch>
            <a:fillRect/>
          </a:stretch>
        </p:blipFill>
        <p:spPr>
          <a:xfrm>
            <a:off x="752475" y="1484569"/>
            <a:ext cx="9420225" cy="158248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9E2A969-3684-8926-822B-1F29AE54DEE8}"/>
              </a:ext>
            </a:extLst>
          </p:cNvPr>
          <p:cNvSpPr txBox="1"/>
          <p:nvPr/>
        </p:nvSpPr>
        <p:spPr>
          <a:xfrm>
            <a:off x="666750" y="3206175"/>
            <a:ext cx="6515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/>
              <a:t>Fijar directorio de trabajo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34FBB2-810E-C98A-8D8E-2CCFF488A601}"/>
              </a:ext>
            </a:extLst>
          </p:cNvPr>
          <p:cNvSpPr txBox="1"/>
          <p:nvPr/>
        </p:nvSpPr>
        <p:spPr>
          <a:xfrm>
            <a:off x="1533525" y="4032711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Cd</a:t>
            </a:r>
            <a:r>
              <a:rPr lang="es-MX" dirty="0"/>
              <a:t> </a:t>
            </a:r>
            <a:r>
              <a:rPr lang="pt-BR" dirty="0"/>
              <a:t>C:\Users\Rcruz\Documents\discursos_25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25CCF84-E5E2-0DC6-AE9D-6A9FCA38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4434253"/>
            <a:ext cx="9256644" cy="178239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3ABD19E-26A8-59C1-7211-FF9D0473A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8858" y="1559468"/>
            <a:ext cx="1432684" cy="143268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326DDE2-4F5B-90E0-7EA1-2CB4BDD4B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0559" y="4582190"/>
            <a:ext cx="1438781" cy="143268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2374427-43DC-1753-8EDC-9C671723E5BC}"/>
              </a:ext>
            </a:extLst>
          </p:cNvPr>
          <p:cNvSpPr/>
          <p:nvPr/>
        </p:nvSpPr>
        <p:spPr>
          <a:xfrm>
            <a:off x="10925175" y="2333624"/>
            <a:ext cx="400050" cy="31151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3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D2392E3-3656-9366-64A1-ED207463F26B}"/>
              </a:ext>
            </a:extLst>
          </p:cNvPr>
          <p:cNvSpPr/>
          <p:nvPr/>
        </p:nvSpPr>
        <p:spPr>
          <a:xfrm>
            <a:off x="10868025" y="5392126"/>
            <a:ext cx="352425" cy="2952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/>
              <a:t>4</a:t>
            </a:r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385DBB8D-AF83-EB80-40EC-E9F8458EA22E}"/>
              </a:ext>
            </a:extLst>
          </p:cNvPr>
          <p:cNvSpPr/>
          <p:nvPr/>
        </p:nvSpPr>
        <p:spPr>
          <a:xfrm>
            <a:off x="752475" y="4032711"/>
            <a:ext cx="609600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8F2319-8632-1971-0179-F35B131D8561}"/>
              </a:ext>
            </a:extLst>
          </p:cNvPr>
          <p:cNvSpPr/>
          <p:nvPr/>
        </p:nvSpPr>
        <p:spPr>
          <a:xfrm>
            <a:off x="0" y="6624785"/>
            <a:ext cx="12192000" cy="2000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E14E1892-FE8D-311A-BDC4-6D9718B5C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9407"/>
            <a:ext cx="12192000" cy="21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49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C6ACAB3-AC7A-6FBB-9ABD-86E65D1CA34E}"/>
              </a:ext>
            </a:extLst>
          </p:cNvPr>
          <p:cNvSpPr txBox="1"/>
          <p:nvPr/>
        </p:nvSpPr>
        <p:spPr>
          <a:xfrm>
            <a:off x="395652" y="948046"/>
            <a:ext cx="11105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/>
              <a:t>Buscar la palabra ( ejemplo  “mujer” ) en la carpeta donde están los discursos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A8D7F1B-931A-821F-0FEE-3B7E5C3186A1}"/>
              </a:ext>
            </a:extLst>
          </p:cNvPr>
          <p:cNvSpPr txBox="1"/>
          <p:nvPr/>
        </p:nvSpPr>
        <p:spPr>
          <a:xfrm>
            <a:off x="1043353" y="1790879"/>
            <a:ext cx="683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Select-String</a:t>
            </a:r>
            <a:r>
              <a:rPr lang="en-US" dirty="0"/>
              <a:t> -Path *.txt -Pattern "</a:t>
            </a:r>
            <a:r>
              <a:rPr lang="en-US" dirty="0" err="1"/>
              <a:t>mujer</a:t>
            </a:r>
            <a:r>
              <a:rPr lang="en-US" dirty="0"/>
              <a:t>" -</a:t>
            </a:r>
            <a:r>
              <a:rPr lang="en-US" dirty="0" err="1"/>
              <a:t>CaseSensitive</a:t>
            </a:r>
            <a:r>
              <a:rPr lang="en-US" dirty="0"/>
              <a:t>:$false</a:t>
            </a:r>
            <a:endParaRPr lang="es-MX" dirty="0"/>
          </a:p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D11F9F-FE8C-51C4-FEE2-C1E1BCF0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03" y="2282458"/>
            <a:ext cx="10210436" cy="1694497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733ABF37-34F8-3696-C961-D3705E29AB91}"/>
              </a:ext>
            </a:extLst>
          </p:cNvPr>
          <p:cNvSpPr/>
          <p:nvPr/>
        </p:nvSpPr>
        <p:spPr>
          <a:xfrm>
            <a:off x="557578" y="1828294"/>
            <a:ext cx="485775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928BDB3-8771-D196-3191-8652D266E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658" y="1436308"/>
            <a:ext cx="1438781" cy="143268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153DFC2-3775-CB17-137C-C072C9F1187C}"/>
              </a:ext>
            </a:extLst>
          </p:cNvPr>
          <p:cNvSpPr/>
          <p:nvPr/>
        </p:nvSpPr>
        <p:spPr>
          <a:xfrm>
            <a:off x="9839073" y="2282458"/>
            <a:ext cx="361950" cy="21411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/>
              <a:t>5</a:t>
            </a: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6A38A8AB-F974-D148-2381-13A83C22ABCA}"/>
              </a:ext>
            </a:extLst>
          </p:cNvPr>
          <p:cNvSpPr/>
          <p:nvPr/>
        </p:nvSpPr>
        <p:spPr>
          <a:xfrm>
            <a:off x="543290" y="4187933"/>
            <a:ext cx="514350" cy="2428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47281AA-5A07-933A-3CAC-F876DF9FF7C0}"/>
              </a:ext>
            </a:extLst>
          </p:cNvPr>
          <p:cNvSpPr txBox="1"/>
          <p:nvPr/>
        </p:nvSpPr>
        <p:spPr>
          <a:xfrm>
            <a:off x="1057640" y="4124711"/>
            <a:ext cx="1021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Select-String </a:t>
            </a:r>
            <a:r>
              <a:rPr lang="en-US" dirty="0"/>
              <a:t>-Path *.txt -Pattern "</a:t>
            </a:r>
            <a:r>
              <a:rPr lang="en-US" dirty="0" err="1"/>
              <a:t>violencia</a:t>
            </a:r>
            <a:r>
              <a:rPr lang="en-US" dirty="0"/>
              <a:t> contra la </a:t>
            </a:r>
            <a:r>
              <a:rPr lang="en-US" dirty="0" err="1"/>
              <a:t>mujer</a:t>
            </a:r>
            <a:r>
              <a:rPr lang="en-US" dirty="0"/>
              <a:t>" -</a:t>
            </a:r>
            <a:r>
              <a:rPr lang="en-US" dirty="0" err="1"/>
              <a:t>SimpleMatch</a:t>
            </a:r>
            <a:r>
              <a:rPr lang="en-US" dirty="0"/>
              <a:t> -</a:t>
            </a:r>
            <a:r>
              <a:rPr lang="en-US" dirty="0" err="1"/>
              <a:t>CaseSensitive</a:t>
            </a:r>
            <a:r>
              <a:rPr lang="en-US" dirty="0"/>
              <a:t>:$false</a:t>
            </a:r>
            <a:endParaRPr lang="es-MX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4151A2C-3F25-D64C-FE5C-B8F59BA71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38873"/>
            <a:ext cx="12192000" cy="21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03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99055F-2DA2-9DE5-44ED-D0252CDE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1200"/>
          </a:xfrm>
        </p:spPr>
        <p:txBody>
          <a:bodyPr/>
          <a:lstStyle/>
          <a:p>
            <a:r>
              <a:rPr lang="es-MX" dirty="0"/>
              <a:t>Resultado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430BE60-B07A-4FA5-6907-0B54F782A4EC}"/>
              </a:ext>
            </a:extLst>
          </p:cNvPr>
          <p:cNvSpPr txBox="1"/>
          <p:nvPr/>
        </p:nvSpPr>
        <p:spPr>
          <a:xfrm>
            <a:off x="847724" y="1232436"/>
            <a:ext cx="10801350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  <a:spcBef>
                <a:spcPct val="0"/>
              </a:spcBef>
            </a:pPr>
            <a:r>
              <a:rPr lang="es-ES" sz="2400" b="1" dirty="0">
                <a:latin typeface="+mj-lt"/>
                <a:ea typeface="+mj-ea"/>
                <a:cs typeface="+mj-cs"/>
              </a:rPr>
              <a:t>El comando entrega un párrafo con la palabra y el contexto en que aparece. </a:t>
            </a:r>
          </a:p>
          <a:p>
            <a:pPr algn="just">
              <a:lnSpc>
                <a:spcPct val="90000"/>
              </a:lnSpc>
              <a:spcBef>
                <a:spcPct val="0"/>
              </a:spcBef>
            </a:pPr>
            <a:r>
              <a:rPr lang="es-ES" sz="2400" b="1" dirty="0">
                <a:latin typeface="+mj-lt"/>
                <a:ea typeface="+mj-ea"/>
                <a:cs typeface="+mj-cs"/>
              </a:rPr>
              <a:t>Lo primero es el nombre del archivo seguido de la fila del documento en donde se encuentra el texto.</a:t>
            </a:r>
            <a:endParaRPr lang="es-MX" sz="2400" b="1" dirty="0">
              <a:latin typeface="+mj-lt"/>
              <a:ea typeface="+mj-ea"/>
              <a:cs typeface="+mj-cs"/>
            </a:endParaRPr>
          </a:p>
          <a:p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9E83FC-3F3B-BEF3-DDDC-FCD845AB0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4" y="2525098"/>
            <a:ext cx="9772651" cy="318131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678640-A50E-7619-9726-F78540F8F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38873"/>
            <a:ext cx="12192000" cy="21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29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6755F1-8A4A-D510-6B78-93E12060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s-MX" dirty="0"/>
              <a:t>Resultado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EE8614F-A1BC-54A6-19D9-AA1118486993}"/>
              </a:ext>
            </a:extLst>
          </p:cNvPr>
          <p:cNvSpPr txBox="1"/>
          <p:nvPr/>
        </p:nvSpPr>
        <p:spPr>
          <a:xfrm>
            <a:off x="962024" y="1219200"/>
            <a:ext cx="9696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Identificar los nombres de todos los documentos que tienen el campo buscado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8E91DB-DA90-1B36-C02F-9589070B8077}"/>
              </a:ext>
            </a:extLst>
          </p:cNvPr>
          <p:cNvSpPr txBox="1"/>
          <p:nvPr/>
        </p:nvSpPr>
        <p:spPr>
          <a:xfrm>
            <a:off x="1704975" y="1703943"/>
            <a:ext cx="9848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Get-</a:t>
            </a:r>
            <a:r>
              <a:rPr lang="en-US" b="1" dirty="0" err="1"/>
              <a:t>ChildItem</a:t>
            </a:r>
            <a:r>
              <a:rPr lang="en-US" dirty="0"/>
              <a:t> -Recurse -Filter *.txt |</a:t>
            </a:r>
            <a:endParaRPr lang="es-MX" dirty="0"/>
          </a:p>
          <a:p>
            <a:r>
              <a:rPr lang="en-US" dirty="0"/>
              <a:t>    Select-String -Pattern "</a:t>
            </a:r>
            <a:r>
              <a:rPr lang="en-US" dirty="0" err="1"/>
              <a:t>mujer</a:t>
            </a:r>
            <a:r>
              <a:rPr lang="en-US" dirty="0"/>
              <a:t>" -</a:t>
            </a:r>
            <a:r>
              <a:rPr lang="en-US" dirty="0" err="1"/>
              <a:t>CaseSensitive</a:t>
            </a:r>
            <a:r>
              <a:rPr lang="en-US" dirty="0"/>
              <a:t>:$false |</a:t>
            </a:r>
            <a:endParaRPr lang="es-MX" dirty="0"/>
          </a:p>
          <a:p>
            <a:r>
              <a:rPr lang="en-US" dirty="0"/>
              <a:t>    Select-Object -</a:t>
            </a:r>
            <a:r>
              <a:rPr lang="en-US" dirty="0" err="1"/>
              <a:t>ExpandProperty</a:t>
            </a:r>
            <a:r>
              <a:rPr lang="en-US" dirty="0"/>
              <a:t> Path |</a:t>
            </a:r>
            <a:endParaRPr lang="es-MX" dirty="0"/>
          </a:p>
          <a:p>
            <a:r>
              <a:rPr lang="en-US" dirty="0"/>
              <a:t>    Sort-Object -Unique</a:t>
            </a:r>
            <a:endParaRPr lang="es-MX" dirty="0"/>
          </a:p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9A4A7FC-0378-653A-3959-D5A45BFA7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988284"/>
            <a:ext cx="8382000" cy="336171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17BBE0E-AFD8-9F3D-9DA4-1A5ABD7A3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812573"/>
            <a:ext cx="536494" cy="2987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4C9437A-33FF-68FA-DF16-769AD8443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19823"/>
            <a:ext cx="12192000" cy="21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09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299AE5-CE4D-F1C7-BC6C-E0B7539C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825"/>
          </a:xfrm>
        </p:spPr>
        <p:txBody>
          <a:bodyPr/>
          <a:lstStyle/>
          <a:p>
            <a:r>
              <a:rPr lang="es-MX" dirty="0"/>
              <a:t>Resultado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90FE7D5-13DD-2DA1-A897-08C93ADF7AAD}"/>
              </a:ext>
            </a:extLst>
          </p:cNvPr>
          <p:cNvSpPr txBox="1"/>
          <p:nvPr/>
        </p:nvSpPr>
        <p:spPr>
          <a:xfrm>
            <a:off x="838200" y="1123950"/>
            <a:ext cx="1075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Hacer una carpeta con los archivos que tienen el campo de búsqueda (mujer)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091B44-8194-412D-427F-A1DBA267B8C9}"/>
              </a:ext>
            </a:extLst>
          </p:cNvPr>
          <p:cNvSpPr txBox="1"/>
          <p:nvPr/>
        </p:nvSpPr>
        <p:spPr>
          <a:xfrm>
            <a:off x="990599" y="1612900"/>
            <a:ext cx="99536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Crear una carpeta</a:t>
            </a:r>
            <a:endParaRPr lang="es-MX" dirty="0"/>
          </a:p>
          <a:p>
            <a:r>
              <a:rPr lang="es-ES" dirty="0"/>
              <a:t> </a:t>
            </a:r>
            <a:endParaRPr lang="es-MX" dirty="0"/>
          </a:p>
          <a:p>
            <a:r>
              <a:rPr lang="es-ES" dirty="0"/>
              <a:t>                New-</a:t>
            </a:r>
            <a:r>
              <a:rPr lang="es-ES" dirty="0" err="1"/>
              <a:t>Item</a:t>
            </a:r>
            <a:r>
              <a:rPr lang="es-ES" dirty="0"/>
              <a:t> -</a:t>
            </a:r>
            <a:r>
              <a:rPr lang="es-ES" dirty="0" err="1"/>
              <a:t>ItemType</a:t>
            </a:r>
            <a:r>
              <a:rPr lang="es-ES" dirty="0"/>
              <a:t> </a:t>
            </a:r>
            <a:r>
              <a:rPr lang="es-ES" dirty="0" err="1"/>
              <a:t>Directory</a:t>
            </a:r>
            <a:r>
              <a:rPr lang="es-ES" dirty="0"/>
              <a:t> -</a:t>
            </a:r>
            <a:r>
              <a:rPr lang="es-ES" dirty="0" err="1"/>
              <a:t>Path</a:t>
            </a:r>
            <a:r>
              <a:rPr lang="es-ES" dirty="0"/>
              <a:t> ".\</a:t>
            </a:r>
            <a:r>
              <a:rPr lang="es-ES" dirty="0" err="1"/>
              <a:t>mujer_encontrado_p</a:t>
            </a:r>
            <a:r>
              <a:rPr lang="es-ES" dirty="0"/>
              <a:t>"</a:t>
            </a:r>
            <a:endParaRPr lang="es-MX" dirty="0"/>
          </a:p>
          <a:p>
            <a:r>
              <a:rPr lang="es-ES" dirty="0"/>
              <a:t> </a:t>
            </a:r>
            <a:endParaRPr lang="es-MX" dirty="0"/>
          </a:p>
          <a:p>
            <a:r>
              <a:rPr lang="es-ES" dirty="0"/>
              <a:t>Copiar los archivos que tienen mujer en esa carpeta</a:t>
            </a:r>
            <a:endParaRPr lang="es-MX" dirty="0"/>
          </a:p>
          <a:p>
            <a:r>
              <a:rPr lang="es-ES" dirty="0"/>
              <a:t> </a:t>
            </a:r>
            <a:endParaRPr lang="es-MX" dirty="0"/>
          </a:p>
          <a:p>
            <a:r>
              <a:rPr lang="en-US" dirty="0"/>
              <a:t>                 Get-</a:t>
            </a:r>
            <a:r>
              <a:rPr lang="en-US" dirty="0" err="1"/>
              <a:t>ChildItem</a:t>
            </a:r>
            <a:r>
              <a:rPr lang="en-US" dirty="0"/>
              <a:t> -Recurse -Filter *.txt |</a:t>
            </a:r>
            <a:endParaRPr lang="es-MX" dirty="0"/>
          </a:p>
          <a:p>
            <a:r>
              <a:rPr lang="en-US" dirty="0"/>
              <a:t>                           Select-String -Pattern "</a:t>
            </a:r>
            <a:r>
              <a:rPr lang="en-US" dirty="0" err="1"/>
              <a:t>mujer</a:t>
            </a:r>
            <a:r>
              <a:rPr lang="en-US" dirty="0"/>
              <a:t>" -</a:t>
            </a:r>
            <a:r>
              <a:rPr lang="en-US" dirty="0" err="1"/>
              <a:t>CaseSensitive</a:t>
            </a:r>
            <a:r>
              <a:rPr lang="en-US" dirty="0"/>
              <a:t>:$false |</a:t>
            </a:r>
            <a:endParaRPr lang="es-MX" dirty="0"/>
          </a:p>
          <a:p>
            <a:r>
              <a:rPr lang="en-US" dirty="0"/>
              <a:t>                           Select-Object -</a:t>
            </a:r>
            <a:r>
              <a:rPr lang="en-US" dirty="0" err="1"/>
              <a:t>ExpandProperty</a:t>
            </a:r>
            <a:r>
              <a:rPr lang="en-US" dirty="0"/>
              <a:t> Path |</a:t>
            </a:r>
            <a:endParaRPr lang="es-MX" dirty="0"/>
          </a:p>
          <a:p>
            <a:r>
              <a:rPr lang="en-US" dirty="0"/>
              <a:t>                           Sort-Object -Unique |</a:t>
            </a:r>
            <a:endParaRPr lang="es-MX" dirty="0"/>
          </a:p>
          <a:p>
            <a:r>
              <a:rPr lang="en-US" dirty="0"/>
              <a:t>                           </a:t>
            </a:r>
            <a:r>
              <a:rPr lang="es-ES" dirty="0" err="1"/>
              <a:t>ForEach-Object</a:t>
            </a:r>
            <a:r>
              <a:rPr lang="es-ES" dirty="0"/>
              <a:t> { </a:t>
            </a:r>
            <a:r>
              <a:rPr lang="es-ES" dirty="0" err="1"/>
              <a:t>Copy-Item</a:t>
            </a:r>
            <a:r>
              <a:rPr lang="es-ES" dirty="0"/>
              <a:t> $_ -</a:t>
            </a:r>
            <a:r>
              <a:rPr lang="es-ES" dirty="0" err="1"/>
              <a:t>Destination</a:t>
            </a:r>
            <a:r>
              <a:rPr lang="es-ES" dirty="0"/>
              <a:t> ".\</a:t>
            </a:r>
            <a:r>
              <a:rPr lang="es-ES" dirty="0" err="1"/>
              <a:t>mujer_encontrado_p</a:t>
            </a:r>
            <a:r>
              <a:rPr lang="es-ES" dirty="0"/>
              <a:t>" }</a:t>
            </a:r>
            <a:endParaRPr lang="es-MX" dirty="0"/>
          </a:p>
          <a:p>
            <a:r>
              <a:rPr lang="es-ES" dirty="0"/>
              <a:t> </a:t>
            </a:r>
            <a:endParaRPr lang="es-MX" dirty="0"/>
          </a:p>
          <a:p>
            <a:pPr lvl="0"/>
            <a:r>
              <a:rPr lang="es-ES" dirty="0"/>
              <a:t>Hacer un sólo archivo con los resultados de la búsqueda</a:t>
            </a:r>
            <a:endParaRPr lang="es-MX" dirty="0"/>
          </a:p>
          <a:p>
            <a:r>
              <a:rPr lang="es-ES" dirty="0"/>
              <a:t> </a:t>
            </a:r>
            <a:endParaRPr lang="es-MX" dirty="0"/>
          </a:p>
          <a:p>
            <a:r>
              <a:rPr lang="en-US" dirty="0"/>
              <a:t>                 Get-</a:t>
            </a:r>
            <a:r>
              <a:rPr lang="en-US" dirty="0" err="1"/>
              <a:t>ChildItem</a:t>
            </a:r>
            <a:r>
              <a:rPr lang="en-US" dirty="0"/>
              <a:t> -Recurse -Filter *.txt |</a:t>
            </a:r>
            <a:endParaRPr lang="es-MX" dirty="0"/>
          </a:p>
          <a:p>
            <a:r>
              <a:rPr lang="en-US" dirty="0"/>
              <a:t>                          Select-String -Pattern "</a:t>
            </a:r>
            <a:r>
              <a:rPr lang="en-US" dirty="0" err="1"/>
              <a:t>mujer</a:t>
            </a:r>
            <a:r>
              <a:rPr lang="en-US" dirty="0"/>
              <a:t>" -</a:t>
            </a:r>
            <a:r>
              <a:rPr lang="en-US" dirty="0" err="1"/>
              <a:t>CaseSensitive</a:t>
            </a:r>
            <a:r>
              <a:rPr lang="en-US" dirty="0"/>
              <a:t>:$false |</a:t>
            </a:r>
            <a:endParaRPr lang="es-MX" dirty="0"/>
          </a:p>
          <a:p>
            <a:r>
              <a:rPr lang="en-US" dirty="0"/>
              <a:t>                          </a:t>
            </a:r>
            <a:r>
              <a:rPr lang="es-ES" dirty="0" err="1"/>
              <a:t>Out</a:t>
            </a:r>
            <a:r>
              <a:rPr lang="es-ES" dirty="0"/>
              <a:t>-File resultados_mujer.txt</a:t>
            </a:r>
            <a:endParaRPr lang="es-MX" dirty="0"/>
          </a:p>
          <a:p>
            <a:endParaRPr lang="es-MX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95EB44A9-95CD-1366-A1D1-DA1DD105D98A}"/>
              </a:ext>
            </a:extLst>
          </p:cNvPr>
          <p:cNvSpPr/>
          <p:nvPr/>
        </p:nvSpPr>
        <p:spPr>
          <a:xfrm>
            <a:off x="1247775" y="2178050"/>
            <a:ext cx="466725" cy="2952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6EFE6EB2-115E-D298-B78C-153C4C901E76}"/>
              </a:ext>
            </a:extLst>
          </p:cNvPr>
          <p:cNvSpPr/>
          <p:nvPr/>
        </p:nvSpPr>
        <p:spPr>
          <a:xfrm>
            <a:off x="1247774" y="3281362"/>
            <a:ext cx="466725" cy="2952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61B81FE-2693-A298-AF62-2EE9EC1DA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777" y="5481050"/>
            <a:ext cx="487722" cy="35359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E16436F-A872-63C8-E030-CCBEC7EFE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962" y="1882775"/>
            <a:ext cx="2143125" cy="21431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2A449B1-B115-3A43-EBD8-13A1B9DCE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18498"/>
            <a:ext cx="12192000" cy="21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26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ilueta de puesta de sol de un andamio en un sitio en construcción">
            <a:extLst>
              <a:ext uri="{FF2B5EF4-FFF2-40B4-BE49-F238E27FC236}">
                <a16:creationId xmlns:a16="http://schemas.microsoft.com/office/drawing/2014/main" id="{7A70A8ED-45FC-2644-2708-A7892D48615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12">
            <a:extLst>
              <a:ext uri="{FF2B5EF4-FFF2-40B4-BE49-F238E27FC236}">
                <a16:creationId xmlns:a16="http://schemas.microsoft.com/office/drawing/2014/main" id="{5625EBD2-B0F5-41AE-B3A7-8EC468264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1594" y="2311110"/>
            <a:ext cx="7028812" cy="2235780"/>
          </a:xfrm>
          <a:custGeom>
            <a:avLst/>
            <a:gdLst>
              <a:gd name="connsiteX0" fmla="*/ 0 w 8935452"/>
              <a:gd name="connsiteY0" fmla="*/ 0 h 3735526"/>
              <a:gd name="connsiteX1" fmla="*/ 8935452 w 8935452"/>
              <a:gd name="connsiteY1" fmla="*/ 0 h 3735526"/>
              <a:gd name="connsiteX2" fmla="*/ 8935452 w 8935452"/>
              <a:gd name="connsiteY2" fmla="*/ 3384463 h 3735526"/>
              <a:gd name="connsiteX3" fmla="*/ 4674433 w 8935452"/>
              <a:gd name="connsiteY3" fmla="*/ 3384463 h 3735526"/>
              <a:gd name="connsiteX4" fmla="*/ 4470816 w 8935452"/>
              <a:gd name="connsiteY4" fmla="*/ 3735526 h 3735526"/>
              <a:gd name="connsiteX5" fmla="*/ 4267200 w 8935452"/>
              <a:gd name="connsiteY5" fmla="*/ 3384463 h 3735526"/>
              <a:gd name="connsiteX6" fmla="*/ 0 w 8935452"/>
              <a:gd name="connsiteY6" fmla="*/ 3384463 h 373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5452" h="3735526">
                <a:moveTo>
                  <a:pt x="0" y="0"/>
                </a:moveTo>
                <a:lnTo>
                  <a:pt x="8935452" y="0"/>
                </a:lnTo>
                <a:lnTo>
                  <a:pt x="8935452" y="3384463"/>
                </a:lnTo>
                <a:lnTo>
                  <a:pt x="4674433" y="3384463"/>
                </a:lnTo>
                <a:lnTo>
                  <a:pt x="4470816" y="3735526"/>
                </a:lnTo>
                <a:lnTo>
                  <a:pt x="4267200" y="3384463"/>
                </a:lnTo>
                <a:lnTo>
                  <a:pt x="0" y="3384463"/>
                </a:lnTo>
                <a:close/>
              </a:path>
            </a:pathLst>
          </a:custGeom>
          <a:solidFill>
            <a:schemeClr val="bg2"/>
          </a:solidFill>
          <a:ln w="1905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BB3859-62A5-FE2F-E83F-D1A50BDA5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7062" y="2486025"/>
            <a:ext cx="5857875" cy="1676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 err="1">
                <a:solidFill>
                  <a:schemeClr val="tx2"/>
                </a:solidFill>
              </a:rPr>
              <a:t>Construcción</a:t>
            </a:r>
            <a:r>
              <a:rPr lang="en-US" sz="2800" dirty="0">
                <a:solidFill>
                  <a:schemeClr val="tx2"/>
                </a:solidFill>
              </a:rPr>
              <a:t> de variables, </a:t>
            </a:r>
            <a:r>
              <a:rPr lang="en-US" sz="2800" dirty="0" err="1">
                <a:solidFill>
                  <a:schemeClr val="tx2"/>
                </a:solidFill>
              </a:rPr>
              <a:t>operacionalización</a:t>
            </a:r>
            <a:r>
              <a:rPr lang="en-US" sz="2800" dirty="0">
                <a:solidFill>
                  <a:schemeClr val="tx2"/>
                </a:solidFill>
              </a:rPr>
              <a:t> y </a:t>
            </a:r>
            <a:r>
              <a:rPr lang="en-US" sz="2800" dirty="0" err="1">
                <a:solidFill>
                  <a:schemeClr val="tx2"/>
                </a:solidFill>
              </a:rPr>
              <a:t>fuentes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err="1">
                <a:solidFill>
                  <a:schemeClr val="tx2"/>
                </a:solidFill>
              </a:rPr>
              <a:t>potenciales</a:t>
            </a:r>
            <a:r>
              <a:rPr lang="en-US" sz="2800" dirty="0">
                <a:solidFill>
                  <a:schemeClr val="tx2"/>
                </a:solidFill>
              </a:rPr>
              <a:t> de </a:t>
            </a:r>
            <a:r>
              <a:rPr lang="en-US" sz="2800" dirty="0" err="1">
                <a:solidFill>
                  <a:schemeClr val="tx2"/>
                </a:solidFill>
              </a:rPr>
              <a:t>información</a:t>
            </a:r>
            <a:r>
              <a:rPr lang="en-US" sz="2800" dirty="0">
                <a:solidFill>
                  <a:schemeClr val="tx2"/>
                </a:solidFill>
              </a:rPr>
              <a:t>.</a:t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50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019235-4C1B-F76B-FD14-B9B946F0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2360" cy="1325563"/>
          </a:xfrm>
        </p:spPr>
        <p:txBody>
          <a:bodyPr/>
          <a:lstStyle/>
          <a:p>
            <a:r>
              <a:rPr lang="es-MX" dirty="0"/>
              <a:t>Construcción y operacionalización de variables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F000AB-F3D2-0EFF-2421-48DA8D581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658" y="1459411"/>
            <a:ext cx="8218462" cy="46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75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13D55D6-B4C3-B047-E802-046DA9DFE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571" y="549926"/>
            <a:ext cx="9365909" cy="57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22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ABD5E7A-3CAB-9916-4B15-7C7EC766C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911329"/>
              </p:ext>
            </p:extLst>
          </p:nvPr>
        </p:nvGraphicFramePr>
        <p:xfrm>
          <a:off x="600552" y="2187513"/>
          <a:ext cx="10753248" cy="1935105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483790">
                  <a:extLst>
                    <a:ext uri="{9D8B030D-6E8A-4147-A177-3AD203B41FA5}">
                      <a16:colId xmlns:a16="http://schemas.microsoft.com/office/drawing/2014/main" val="1525797455"/>
                    </a:ext>
                  </a:extLst>
                </a:gridCol>
                <a:gridCol w="2756486">
                  <a:extLst>
                    <a:ext uri="{9D8B030D-6E8A-4147-A177-3AD203B41FA5}">
                      <a16:colId xmlns:a16="http://schemas.microsoft.com/office/drawing/2014/main" val="2785887252"/>
                    </a:ext>
                  </a:extLst>
                </a:gridCol>
                <a:gridCol w="2756486">
                  <a:extLst>
                    <a:ext uri="{9D8B030D-6E8A-4147-A177-3AD203B41FA5}">
                      <a16:colId xmlns:a16="http://schemas.microsoft.com/office/drawing/2014/main" val="2835774725"/>
                    </a:ext>
                  </a:extLst>
                </a:gridCol>
                <a:gridCol w="2756486">
                  <a:extLst>
                    <a:ext uri="{9D8B030D-6E8A-4147-A177-3AD203B41FA5}">
                      <a16:colId xmlns:a16="http://schemas.microsoft.com/office/drawing/2014/main" val="2194301927"/>
                    </a:ext>
                  </a:extLst>
                </a:gridCol>
              </a:tblGrid>
              <a:tr h="4719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MX" sz="1200" kern="100">
                          <a:effectLst/>
                        </a:rPr>
                        <a:t>Nombre de variable</a:t>
                      </a:r>
                      <a:endParaRPr lang="es-MX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MX" sz="1200" kern="100">
                          <a:effectLst/>
                        </a:rPr>
                        <a:t>Definición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MX" sz="1200" kern="100">
                          <a:effectLst/>
                        </a:rPr>
                        <a:t>Ejemplos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MX" sz="1200" kern="100">
                          <a:effectLst/>
                        </a:rPr>
                        <a:t>Fuentes de información</a:t>
                      </a:r>
                      <a:endParaRPr lang="es-MX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4183244"/>
                  </a:ext>
                </a:extLst>
              </a:tr>
              <a:tr h="73157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MX" sz="1200" kern="100">
                          <a:effectLst/>
                        </a:rPr>
                        <a:t> </a:t>
                      </a:r>
                      <a:endParaRPr lang="es-MX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MX" sz="1200" kern="100">
                          <a:effectLst/>
                        </a:rPr>
                        <a:t> </a:t>
                      </a:r>
                      <a:endParaRPr lang="es-MX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MX" sz="1200" kern="100">
                          <a:effectLst/>
                        </a:rPr>
                        <a:t> </a:t>
                      </a:r>
                      <a:endParaRPr lang="es-MX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MX" sz="1200" kern="100">
                          <a:effectLst/>
                        </a:rPr>
                        <a:t> </a:t>
                      </a:r>
                      <a:endParaRPr lang="es-MX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9568635"/>
                  </a:ext>
                </a:extLst>
              </a:tr>
              <a:tr h="73157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MX" sz="1200" kern="100">
                          <a:effectLst/>
                        </a:rPr>
                        <a:t> 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MX" sz="1200" kern="100">
                          <a:effectLst/>
                        </a:rPr>
                        <a:t> </a:t>
                      </a:r>
                      <a:endParaRPr lang="es-MX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MX" sz="1200" kern="100" dirty="0">
                          <a:effectLst/>
                        </a:rPr>
                        <a:t> </a:t>
                      </a:r>
                      <a:endParaRPr lang="es-MX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MX" sz="1200" kern="100" dirty="0">
                          <a:effectLst/>
                        </a:rPr>
                        <a:t> </a:t>
                      </a:r>
                      <a:endParaRPr lang="es-MX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6497508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81DCEBB6-7671-6DA7-FFFD-AD3717795956}"/>
              </a:ext>
            </a:extLst>
          </p:cNvPr>
          <p:cNvSpPr txBox="1"/>
          <p:nvPr/>
        </p:nvSpPr>
        <p:spPr>
          <a:xfrm>
            <a:off x="600552" y="4256314"/>
            <a:ext cx="404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/>
              <a:t>Fuente: Elaboración propia</a:t>
            </a:r>
            <a:endParaRPr lang="es-MX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ACB973-6506-F47E-B6CE-5767352D301B}"/>
              </a:ext>
            </a:extLst>
          </p:cNvPr>
          <p:cNvSpPr txBox="1"/>
          <p:nvPr/>
        </p:nvSpPr>
        <p:spPr>
          <a:xfrm>
            <a:off x="783771" y="435429"/>
            <a:ext cx="1021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/>
              <a:t>Ejemplo para operacionalización de variables</a:t>
            </a:r>
          </a:p>
        </p:txBody>
      </p:sp>
    </p:spTree>
    <p:extLst>
      <p:ext uri="{BB962C8B-B14F-4D97-AF65-F5344CB8AC3E}">
        <p14:creationId xmlns:p14="http://schemas.microsoft.com/office/powerpoint/2010/main" val="2582402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ipt de ordenador en una pantalla">
            <a:extLst>
              <a:ext uri="{FF2B5EF4-FFF2-40B4-BE49-F238E27FC236}">
                <a16:creationId xmlns:a16="http://schemas.microsoft.com/office/drawing/2014/main" id="{0DD6E295-5341-0BEC-094A-6BB4F1DCCAA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t="7512" b="821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5625EBD2-B0F5-41AE-B3A7-8EC468264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1594" y="2311110"/>
            <a:ext cx="7028812" cy="2235780"/>
          </a:xfrm>
          <a:custGeom>
            <a:avLst/>
            <a:gdLst>
              <a:gd name="connsiteX0" fmla="*/ 0 w 8935452"/>
              <a:gd name="connsiteY0" fmla="*/ 0 h 3735526"/>
              <a:gd name="connsiteX1" fmla="*/ 8935452 w 8935452"/>
              <a:gd name="connsiteY1" fmla="*/ 0 h 3735526"/>
              <a:gd name="connsiteX2" fmla="*/ 8935452 w 8935452"/>
              <a:gd name="connsiteY2" fmla="*/ 3384463 h 3735526"/>
              <a:gd name="connsiteX3" fmla="*/ 4674433 w 8935452"/>
              <a:gd name="connsiteY3" fmla="*/ 3384463 h 3735526"/>
              <a:gd name="connsiteX4" fmla="*/ 4470816 w 8935452"/>
              <a:gd name="connsiteY4" fmla="*/ 3735526 h 3735526"/>
              <a:gd name="connsiteX5" fmla="*/ 4267200 w 8935452"/>
              <a:gd name="connsiteY5" fmla="*/ 3384463 h 3735526"/>
              <a:gd name="connsiteX6" fmla="*/ 0 w 8935452"/>
              <a:gd name="connsiteY6" fmla="*/ 3384463 h 373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5452" h="3735526">
                <a:moveTo>
                  <a:pt x="0" y="0"/>
                </a:moveTo>
                <a:lnTo>
                  <a:pt x="8935452" y="0"/>
                </a:lnTo>
                <a:lnTo>
                  <a:pt x="8935452" y="3384463"/>
                </a:lnTo>
                <a:lnTo>
                  <a:pt x="4674433" y="3384463"/>
                </a:lnTo>
                <a:lnTo>
                  <a:pt x="4470816" y="3735526"/>
                </a:lnTo>
                <a:lnTo>
                  <a:pt x="4267200" y="3384463"/>
                </a:lnTo>
                <a:lnTo>
                  <a:pt x="0" y="3384463"/>
                </a:lnTo>
                <a:close/>
              </a:path>
            </a:pathLst>
          </a:custGeom>
          <a:solidFill>
            <a:schemeClr val="bg2"/>
          </a:solidFill>
          <a:ln w="1905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895B13-11F3-8F67-D7D6-A6352FDE0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7062" y="2486025"/>
            <a:ext cx="5857875" cy="1676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chemeClr val="tx2"/>
                </a:solidFill>
              </a:rPr>
              <a:t>Web scraping en Google News con Python</a:t>
            </a:r>
            <a:br>
              <a:rPr lang="en-US" sz="3700">
                <a:solidFill>
                  <a:schemeClr val="tx2"/>
                </a:solidFill>
              </a:rPr>
            </a:br>
            <a:endParaRPr lang="en-US" sz="37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74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C7BBFB-0A54-95DA-5C9F-352866DD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868" y="15997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Google </a:t>
            </a:r>
            <a:r>
              <a:rPr lang="es-MX" dirty="0" err="1">
                <a:solidFill>
                  <a:schemeClr val="bg1"/>
                </a:solidFill>
              </a:rPr>
              <a:t>Colab</a:t>
            </a:r>
            <a:endParaRPr lang="es-MX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F8D332-84FF-8FC5-4019-2F023D5EC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0609" y="798490"/>
            <a:ext cx="5581233" cy="4975040"/>
          </a:xfrm>
        </p:spPr>
        <p:txBody>
          <a:bodyPr>
            <a:normAutofit fontScale="47500" lnSpcReduction="2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s-MX" sz="5100" dirty="0">
                <a:solidFill>
                  <a:schemeClr val="bg1"/>
                </a:solidFill>
              </a:rPr>
              <a:t>Es un servicio gratuito en la nube alojado por Google que permite a los usuarios escribir y ejecutar código Python con acceso gratuito a GPU y de fácil intercambio.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s-MX" sz="5100" dirty="0">
              <a:solidFill>
                <a:schemeClr val="bg1"/>
              </a:solidFill>
            </a:endParaRP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es-MX" sz="5100" dirty="0">
                <a:solidFill>
                  <a:schemeClr val="bg1"/>
                </a:solidFill>
              </a:rPr>
              <a:t>Puedes utilizar cualquier funcionalidad de Python sin instalación previa.</a:t>
            </a:r>
          </a:p>
          <a:p>
            <a:pPr lvl="0" algn="just">
              <a:buFont typeface="Wingdings" panose="05000000000000000000" pitchFamily="2" charset="2"/>
              <a:buChar char="Ø"/>
            </a:pPr>
            <a:endParaRPr lang="es-MX" sz="5100" dirty="0">
              <a:solidFill>
                <a:schemeClr val="bg1"/>
              </a:solidFill>
            </a:endParaRP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es-MX" sz="5100" dirty="0">
                <a:solidFill>
                  <a:schemeClr val="bg1"/>
                </a:solidFill>
              </a:rPr>
              <a:t>El cuaderno puede contener cualquier número de salidas </a:t>
            </a:r>
          </a:p>
          <a:p>
            <a:pPr marL="0" lvl="0" indent="0" algn="just">
              <a:buNone/>
            </a:pPr>
            <a:endParaRPr lang="es-MX" sz="5100" dirty="0">
              <a:solidFill>
                <a:schemeClr val="bg1"/>
              </a:solidFill>
            </a:endParaRPr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es-MX" sz="5100" dirty="0">
                <a:solidFill>
                  <a:schemeClr val="bg1"/>
                </a:solidFill>
              </a:rPr>
              <a:t>Los documentos creados en Google </a:t>
            </a:r>
            <a:r>
              <a:rPr lang="es-MX" sz="5100" dirty="0" err="1">
                <a:solidFill>
                  <a:schemeClr val="bg1"/>
                </a:solidFill>
              </a:rPr>
              <a:t>Colab</a:t>
            </a:r>
            <a:r>
              <a:rPr lang="es-MX" sz="5100" dirty="0">
                <a:solidFill>
                  <a:schemeClr val="bg1"/>
                </a:solidFill>
              </a:rPr>
              <a:t> se pueden compartir a través de Google Drive o exportando tu notebook a </a:t>
            </a:r>
            <a:r>
              <a:rPr lang="es-MX" sz="5100" dirty="0" err="1">
                <a:solidFill>
                  <a:schemeClr val="bg1"/>
                </a:solidFill>
              </a:rPr>
              <a:t>Github</a:t>
            </a:r>
            <a:r>
              <a:rPr lang="es-MX" sz="5100" dirty="0">
                <a:solidFill>
                  <a:schemeClr val="bg1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sz="2000" dirty="0">
              <a:solidFill>
                <a:schemeClr val="bg1"/>
              </a:solidFill>
            </a:endParaRPr>
          </a:p>
          <a:p>
            <a:endParaRPr lang="es-MX" sz="2000" dirty="0">
              <a:solidFill>
                <a:schemeClr val="bg1"/>
              </a:solidFill>
            </a:endParaRP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23F35C18-0FB7-E704-7548-217F879D9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9" y="1884547"/>
            <a:ext cx="1160805" cy="823362"/>
          </a:xfrm>
          <a:prstGeom prst="rect">
            <a:avLst/>
          </a:prstGeom>
        </p:spPr>
      </p:pic>
      <p:sp>
        <p:nvSpPr>
          <p:cNvPr id="9" name="Diagrama de flujo: conector 8">
            <a:extLst>
              <a:ext uri="{FF2B5EF4-FFF2-40B4-BE49-F238E27FC236}">
                <a16:creationId xmlns:a16="http://schemas.microsoft.com/office/drawing/2014/main" id="{63935AF6-68F1-E577-1EB1-E6309A100A37}"/>
              </a:ext>
            </a:extLst>
          </p:cNvPr>
          <p:cNvSpPr/>
          <p:nvPr/>
        </p:nvSpPr>
        <p:spPr>
          <a:xfrm>
            <a:off x="4271863" y="512732"/>
            <a:ext cx="1221124" cy="1290247"/>
          </a:xfrm>
          <a:prstGeom prst="flowChartConnector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8322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36AF2188-A6A0-AFA4-AC4F-3FD6BFFCE9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20" r="6469" b="1"/>
          <a:stretch>
            <a:fillRect/>
          </a:stretch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B1E47E-49C0-B6DF-FB50-9CFA6AC6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709" y="3159719"/>
            <a:ext cx="5552090" cy="13360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Google Colab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E59BF1-776A-225E-5985-BD0E4B61402B}"/>
              </a:ext>
            </a:extLst>
          </p:cNvPr>
          <p:cNvSpPr txBox="1"/>
          <p:nvPr/>
        </p:nvSpPr>
        <p:spPr>
          <a:xfrm>
            <a:off x="5801709" y="4572000"/>
            <a:ext cx="5552089" cy="164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u="sng">
                <a:hlinkClick r:id="rId3"/>
              </a:rPr>
              <a:t>https://colab.research.google.com/</a:t>
            </a: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271574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879</Words>
  <Application>Microsoft Office PowerPoint</Application>
  <PresentationFormat>Panorámica</PresentationFormat>
  <Paragraphs>118</Paragraphs>
  <Slides>28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6" baseType="lpstr">
      <vt:lpstr>ADLaM Display</vt:lpstr>
      <vt:lpstr>Aptos</vt:lpstr>
      <vt:lpstr>Aptos Display</vt:lpstr>
      <vt:lpstr>Arial</vt:lpstr>
      <vt:lpstr>Arial Narrow</vt:lpstr>
      <vt:lpstr>Times New Roman</vt:lpstr>
      <vt:lpstr>Wingdings</vt:lpstr>
      <vt:lpstr>Tema de Office</vt:lpstr>
      <vt:lpstr>Herramientas para la recolección de información de texto para la construcción de Bases de Datos</vt:lpstr>
      <vt:lpstr>Objetivo General  Compartir herramientas para la creación de variables cuantitativas a partir de información cualitativa como archivos pdf y/o disponibles en internet </vt:lpstr>
      <vt:lpstr>Construcción de variables, operacionalización y fuentes potenciales de información. </vt:lpstr>
      <vt:lpstr>Construcción y operacionalización de variables</vt:lpstr>
      <vt:lpstr>Presentación de PowerPoint</vt:lpstr>
      <vt:lpstr>Presentación de PowerPoint</vt:lpstr>
      <vt:lpstr>Web scraping en Google News con Python </vt:lpstr>
      <vt:lpstr>Google Colab</vt:lpstr>
      <vt:lpstr>Google Colab</vt:lpstr>
      <vt:lpstr>Conociendo Google Colab</vt:lpstr>
      <vt:lpstr>Principales librerías. Pandas y Numpy</vt:lpstr>
      <vt:lpstr>Algunos ejercicios</vt:lpstr>
      <vt:lpstr>Algunos ejercicios</vt:lpstr>
      <vt:lpstr>¿Qué es y cómo obtengo mi clave Api? </vt:lpstr>
      <vt:lpstr>Web scraping con Scrapingdog’s de Google News API </vt:lpstr>
      <vt:lpstr>Web scraping con HasData </vt:lpstr>
      <vt:lpstr>¿ Cómo desarrollo mi código para web scraping?</vt:lpstr>
      <vt:lpstr>¿ Cómo desarrollo mi código para web scraping?</vt:lpstr>
      <vt:lpstr>¿ Cómo desarrollo mi código para web scraping?</vt:lpstr>
      <vt:lpstr>Imprimir en JSON </vt:lpstr>
      <vt:lpstr>Búsqueda de palabras o frases con Power Shell </vt:lpstr>
      <vt:lpstr>Búsqueda de palabras o frases con Power Shell</vt:lpstr>
      <vt:lpstr>Busca Power Shell</vt:lpstr>
      <vt:lpstr>Abrir Power shell</vt:lpstr>
      <vt:lpstr>Presentación de PowerPoint</vt:lpstr>
      <vt:lpstr>Resultado</vt:lpstr>
      <vt:lpstr>Resultado</vt:lpstr>
      <vt:lpstr>Resultado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Rocío Cruz Lathrop</dc:creator>
  <cp:lastModifiedBy>Rocío Cruz Lathrop</cp:lastModifiedBy>
  <cp:revision>23</cp:revision>
  <dcterms:created xsi:type="dcterms:W3CDTF">2025-07-30T17:14:37Z</dcterms:created>
  <dcterms:modified xsi:type="dcterms:W3CDTF">2025-07-31T15:53:11Z</dcterms:modified>
</cp:coreProperties>
</file>